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9.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0.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3.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4.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25.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3.xml" ContentType="application/vnd.openxmlformats-officedocument.drawingml.chart+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3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671" r:id="rId4"/>
    <p:sldMasterId id="2147484701" r:id="rId5"/>
  </p:sldMasterIdLst>
  <p:notesMasterIdLst>
    <p:notesMasterId r:id="rId46"/>
  </p:notesMasterIdLst>
  <p:handoutMasterIdLst>
    <p:handoutMasterId r:id="rId47"/>
  </p:handoutMasterIdLst>
  <p:sldIdLst>
    <p:sldId id="256" r:id="rId6"/>
    <p:sldId id="516" r:id="rId7"/>
    <p:sldId id="410" r:id="rId8"/>
    <p:sldId id="490" r:id="rId9"/>
    <p:sldId id="386" r:id="rId10"/>
    <p:sldId id="458" r:id="rId11"/>
    <p:sldId id="481" r:id="rId12"/>
    <p:sldId id="491" r:id="rId13"/>
    <p:sldId id="416" r:id="rId14"/>
    <p:sldId id="489" r:id="rId15"/>
    <p:sldId id="474" r:id="rId16"/>
    <p:sldId id="510" r:id="rId17"/>
    <p:sldId id="279" r:id="rId18"/>
    <p:sldId id="502" r:id="rId19"/>
    <p:sldId id="334" r:id="rId20"/>
    <p:sldId id="485" r:id="rId21"/>
    <p:sldId id="425" r:id="rId22"/>
    <p:sldId id="423" r:id="rId23"/>
    <p:sldId id="486" r:id="rId24"/>
    <p:sldId id="299" r:id="rId25"/>
    <p:sldId id="302" r:id="rId26"/>
    <p:sldId id="311" r:id="rId27"/>
    <p:sldId id="394" r:id="rId28"/>
    <p:sldId id="460" r:id="rId29"/>
    <p:sldId id="437" r:id="rId30"/>
    <p:sldId id="444" r:id="rId31"/>
    <p:sldId id="283" r:id="rId32"/>
    <p:sldId id="462" r:id="rId33"/>
    <p:sldId id="514" r:id="rId34"/>
    <p:sldId id="285" r:id="rId35"/>
    <p:sldId id="263" r:id="rId36"/>
    <p:sldId id="286" r:id="rId37"/>
    <p:sldId id="508" r:id="rId38"/>
    <p:sldId id="277" r:id="rId39"/>
    <p:sldId id="475" r:id="rId40"/>
    <p:sldId id="488" r:id="rId41"/>
    <p:sldId id="511" r:id="rId42"/>
    <p:sldId id="338" r:id="rId43"/>
    <p:sldId id="515" r:id="rId44"/>
    <p:sldId id="371" r:id="rId45"/>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70809"/>
    <a:srgbClr val="CC9900"/>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0" autoAdjust="0"/>
    <p:restoredTop sz="95519" autoAdjust="0"/>
  </p:normalViewPr>
  <p:slideViewPr>
    <p:cSldViewPr>
      <p:cViewPr>
        <p:scale>
          <a:sx n="110" d="100"/>
          <a:sy n="110" d="100"/>
        </p:scale>
        <p:origin x="1123" y="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notesMaster" Target="notesMasters/notesMaster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liana Reiss" userId="c5d799d0-dba3-4a38-a3e6-fa2989744bcc" providerId="ADAL" clId="{DA0CE36D-2416-4CBA-A48D-115FCE32A9E3}"/>
    <pc:docChg chg="undo custSel delSld modSld delMainMaster">
      <pc:chgData name="Juliana Reiss" userId="c5d799d0-dba3-4a38-a3e6-fa2989744bcc" providerId="ADAL" clId="{DA0CE36D-2416-4CBA-A48D-115FCE32A9E3}" dt="2024-01-05T17:47:14.937" v="177" actId="20577"/>
      <pc:docMkLst>
        <pc:docMk/>
      </pc:docMkLst>
      <pc:sldChg chg="modSp mod">
        <pc:chgData name="Juliana Reiss" userId="c5d799d0-dba3-4a38-a3e6-fa2989744bcc" providerId="ADAL" clId="{DA0CE36D-2416-4CBA-A48D-115FCE32A9E3}" dt="2024-01-05T17:41:54.380" v="120" actId="20577"/>
        <pc:sldMkLst>
          <pc:docMk/>
          <pc:sldMk cId="0" sldId="256"/>
        </pc:sldMkLst>
        <pc:spChg chg="mod">
          <ac:chgData name="Juliana Reiss" userId="c5d799d0-dba3-4a38-a3e6-fa2989744bcc" providerId="ADAL" clId="{DA0CE36D-2416-4CBA-A48D-115FCE32A9E3}" dt="2024-01-05T17:41:54.380" v="120" actId="20577"/>
          <ac:spMkLst>
            <pc:docMk/>
            <pc:sldMk cId="0" sldId="256"/>
            <ac:spMk id="2051" creationId="{C120D18C-EBC6-41EB-8417-BCF0B706B698}"/>
          </ac:spMkLst>
        </pc:spChg>
      </pc:sldChg>
      <pc:sldChg chg="del">
        <pc:chgData name="Juliana Reiss" userId="c5d799d0-dba3-4a38-a3e6-fa2989744bcc" providerId="ADAL" clId="{DA0CE36D-2416-4CBA-A48D-115FCE32A9E3}" dt="2024-01-05T17:28:22.969" v="4" actId="2696"/>
        <pc:sldMkLst>
          <pc:docMk/>
          <pc:sldMk cId="1988928623" sldId="262"/>
        </pc:sldMkLst>
      </pc:sldChg>
      <pc:sldChg chg="modSp mod">
        <pc:chgData name="Juliana Reiss" userId="c5d799d0-dba3-4a38-a3e6-fa2989744bcc" providerId="ADAL" clId="{DA0CE36D-2416-4CBA-A48D-115FCE32A9E3}" dt="2024-01-05T17:47:14.937" v="177" actId="20577"/>
        <pc:sldMkLst>
          <pc:docMk/>
          <pc:sldMk cId="0" sldId="371"/>
        </pc:sldMkLst>
        <pc:spChg chg="mod">
          <ac:chgData name="Juliana Reiss" userId="c5d799d0-dba3-4a38-a3e6-fa2989744bcc" providerId="ADAL" clId="{DA0CE36D-2416-4CBA-A48D-115FCE32A9E3}" dt="2024-01-05T17:47:14.937" v="177" actId="20577"/>
          <ac:spMkLst>
            <pc:docMk/>
            <pc:sldMk cId="0" sldId="371"/>
            <ac:spMk id="44035" creationId="{AEAA14A2-1283-4A03-AB0C-A8911BBDF5DA}"/>
          </ac:spMkLst>
        </pc:spChg>
      </pc:sldChg>
      <pc:sldChg chg="del">
        <pc:chgData name="Juliana Reiss" userId="c5d799d0-dba3-4a38-a3e6-fa2989744bcc" providerId="ADAL" clId="{DA0CE36D-2416-4CBA-A48D-115FCE32A9E3}" dt="2024-01-05T17:27:13.390" v="2" actId="2696"/>
        <pc:sldMkLst>
          <pc:docMk/>
          <pc:sldMk cId="0" sldId="479"/>
        </pc:sldMkLst>
      </pc:sldChg>
      <pc:sldChg chg="del">
        <pc:chgData name="Juliana Reiss" userId="c5d799d0-dba3-4a38-a3e6-fa2989744bcc" providerId="ADAL" clId="{DA0CE36D-2416-4CBA-A48D-115FCE32A9E3}" dt="2024-01-05T17:28:17.476" v="3" actId="2696"/>
        <pc:sldMkLst>
          <pc:docMk/>
          <pc:sldMk cId="1302809728" sldId="499"/>
        </pc:sldMkLst>
      </pc:sldChg>
      <pc:sldChg chg="modSp mod">
        <pc:chgData name="Juliana Reiss" userId="c5d799d0-dba3-4a38-a3e6-fa2989744bcc" providerId="ADAL" clId="{DA0CE36D-2416-4CBA-A48D-115FCE32A9E3}" dt="2024-01-05T17:21:10.342" v="1" actId="20577"/>
        <pc:sldMkLst>
          <pc:docMk/>
          <pc:sldMk cId="2237861877" sldId="516"/>
        </pc:sldMkLst>
        <pc:spChg chg="mod">
          <ac:chgData name="Juliana Reiss" userId="c5d799d0-dba3-4a38-a3e6-fa2989744bcc" providerId="ADAL" clId="{DA0CE36D-2416-4CBA-A48D-115FCE32A9E3}" dt="2024-01-05T17:21:10.342" v="1" actId="20577"/>
          <ac:spMkLst>
            <pc:docMk/>
            <pc:sldMk cId="2237861877" sldId="516"/>
            <ac:spMk id="3" creationId="{5A74159F-709A-0DD1-0D0B-5A6D63B2543B}"/>
          </ac:spMkLst>
        </pc:spChg>
      </pc:sldChg>
      <pc:sldMasterChg chg="del delSldLayout">
        <pc:chgData name="Juliana Reiss" userId="c5d799d0-dba3-4a38-a3e6-fa2989744bcc" providerId="ADAL" clId="{DA0CE36D-2416-4CBA-A48D-115FCE32A9E3}" dt="2024-01-05T17:28:22.969" v="4" actId="2696"/>
        <pc:sldMasterMkLst>
          <pc:docMk/>
          <pc:sldMasterMk cId="3453917874" sldId="2147484689"/>
        </pc:sldMasterMkLst>
        <pc:sldLayoutChg chg="del">
          <pc:chgData name="Juliana Reiss" userId="c5d799d0-dba3-4a38-a3e6-fa2989744bcc" providerId="ADAL" clId="{DA0CE36D-2416-4CBA-A48D-115FCE32A9E3}" dt="2024-01-05T17:28:22.969" v="4" actId="2696"/>
          <pc:sldLayoutMkLst>
            <pc:docMk/>
            <pc:sldMasterMk cId="3453917874" sldId="2147484689"/>
            <pc:sldLayoutMk cId="2937133230" sldId="2147484690"/>
          </pc:sldLayoutMkLst>
        </pc:sldLayoutChg>
        <pc:sldLayoutChg chg="del">
          <pc:chgData name="Juliana Reiss" userId="c5d799d0-dba3-4a38-a3e6-fa2989744bcc" providerId="ADAL" clId="{DA0CE36D-2416-4CBA-A48D-115FCE32A9E3}" dt="2024-01-05T17:28:22.969" v="4" actId="2696"/>
          <pc:sldLayoutMkLst>
            <pc:docMk/>
            <pc:sldMasterMk cId="3453917874" sldId="2147484689"/>
            <pc:sldLayoutMk cId="1443004059" sldId="2147484691"/>
          </pc:sldLayoutMkLst>
        </pc:sldLayoutChg>
        <pc:sldLayoutChg chg="del">
          <pc:chgData name="Juliana Reiss" userId="c5d799d0-dba3-4a38-a3e6-fa2989744bcc" providerId="ADAL" clId="{DA0CE36D-2416-4CBA-A48D-115FCE32A9E3}" dt="2024-01-05T17:28:22.969" v="4" actId="2696"/>
          <pc:sldLayoutMkLst>
            <pc:docMk/>
            <pc:sldMasterMk cId="3453917874" sldId="2147484689"/>
            <pc:sldLayoutMk cId="1811516386" sldId="2147484692"/>
          </pc:sldLayoutMkLst>
        </pc:sldLayoutChg>
        <pc:sldLayoutChg chg="del">
          <pc:chgData name="Juliana Reiss" userId="c5d799d0-dba3-4a38-a3e6-fa2989744bcc" providerId="ADAL" clId="{DA0CE36D-2416-4CBA-A48D-115FCE32A9E3}" dt="2024-01-05T17:28:22.969" v="4" actId="2696"/>
          <pc:sldLayoutMkLst>
            <pc:docMk/>
            <pc:sldMasterMk cId="3453917874" sldId="2147484689"/>
            <pc:sldLayoutMk cId="2377483983" sldId="2147484693"/>
          </pc:sldLayoutMkLst>
        </pc:sldLayoutChg>
        <pc:sldLayoutChg chg="del">
          <pc:chgData name="Juliana Reiss" userId="c5d799d0-dba3-4a38-a3e6-fa2989744bcc" providerId="ADAL" clId="{DA0CE36D-2416-4CBA-A48D-115FCE32A9E3}" dt="2024-01-05T17:28:22.969" v="4" actId="2696"/>
          <pc:sldLayoutMkLst>
            <pc:docMk/>
            <pc:sldMasterMk cId="3453917874" sldId="2147484689"/>
            <pc:sldLayoutMk cId="4022922994" sldId="2147484694"/>
          </pc:sldLayoutMkLst>
        </pc:sldLayoutChg>
        <pc:sldLayoutChg chg="del">
          <pc:chgData name="Juliana Reiss" userId="c5d799d0-dba3-4a38-a3e6-fa2989744bcc" providerId="ADAL" clId="{DA0CE36D-2416-4CBA-A48D-115FCE32A9E3}" dt="2024-01-05T17:28:22.969" v="4" actId="2696"/>
          <pc:sldLayoutMkLst>
            <pc:docMk/>
            <pc:sldMasterMk cId="3453917874" sldId="2147484689"/>
            <pc:sldLayoutMk cId="964195113" sldId="2147484695"/>
          </pc:sldLayoutMkLst>
        </pc:sldLayoutChg>
        <pc:sldLayoutChg chg="del">
          <pc:chgData name="Juliana Reiss" userId="c5d799d0-dba3-4a38-a3e6-fa2989744bcc" providerId="ADAL" clId="{DA0CE36D-2416-4CBA-A48D-115FCE32A9E3}" dt="2024-01-05T17:28:22.969" v="4" actId="2696"/>
          <pc:sldLayoutMkLst>
            <pc:docMk/>
            <pc:sldMasterMk cId="3453917874" sldId="2147484689"/>
            <pc:sldLayoutMk cId="547609360" sldId="2147484696"/>
          </pc:sldLayoutMkLst>
        </pc:sldLayoutChg>
        <pc:sldLayoutChg chg="del">
          <pc:chgData name="Juliana Reiss" userId="c5d799d0-dba3-4a38-a3e6-fa2989744bcc" providerId="ADAL" clId="{DA0CE36D-2416-4CBA-A48D-115FCE32A9E3}" dt="2024-01-05T17:28:22.969" v="4" actId="2696"/>
          <pc:sldLayoutMkLst>
            <pc:docMk/>
            <pc:sldMasterMk cId="3453917874" sldId="2147484689"/>
            <pc:sldLayoutMk cId="3961064787" sldId="2147484697"/>
          </pc:sldLayoutMkLst>
        </pc:sldLayoutChg>
        <pc:sldLayoutChg chg="del">
          <pc:chgData name="Juliana Reiss" userId="c5d799d0-dba3-4a38-a3e6-fa2989744bcc" providerId="ADAL" clId="{DA0CE36D-2416-4CBA-A48D-115FCE32A9E3}" dt="2024-01-05T17:28:22.969" v="4" actId="2696"/>
          <pc:sldLayoutMkLst>
            <pc:docMk/>
            <pc:sldMasterMk cId="3453917874" sldId="2147484689"/>
            <pc:sldLayoutMk cId="139194028" sldId="2147484698"/>
          </pc:sldLayoutMkLst>
        </pc:sldLayoutChg>
        <pc:sldLayoutChg chg="del">
          <pc:chgData name="Juliana Reiss" userId="c5d799d0-dba3-4a38-a3e6-fa2989744bcc" providerId="ADAL" clId="{DA0CE36D-2416-4CBA-A48D-115FCE32A9E3}" dt="2024-01-05T17:28:22.969" v="4" actId="2696"/>
          <pc:sldLayoutMkLst>
            <pc:docMk/>
            <pc:sldMasterMk cId="3453917874" sldId="2147484689"/>
            <pc:sldLayoutMk cId="3459390941" sldId="2147484699"/>
          </pc:sldLayoutMkLst>
        </pc:sldLayoutChg>
        <pc:sldLayoutChg chg="del">
          <pc:chgData name="Juliana Reiss" userId="c5d799d0-dba3-4a38-a3e6-fa2989744bcc" providerId="ADAL" clId="{DA0CE36D-2416-4CBA-A48D-115FCE32A9E3}" dt="2024-01-05T17:28:22.969" v="4" actId="2696"/>
          <pc:sldLayoutMkLst>
            <pc:docMk/>
            <pc:sldMasterMk cId="3453917874" sldId="2147484689"/>
            <pc:sldLayoutMk cId="1769413366" sldId="2147484700"/>
          </pc:sldLayoutMkLst>
        </pc:sldLayoutChg>
      </pc:sldMasterChg>
    </pc:docChg>
  </pc:docChgLst>
</pc:chgInfo>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019850977193175"/>
          <c:y val="5.0359756456339624E-2"/>
          <c:w val="0.78670711137764227"/>
          <c:h val="0.68705096308291924"/>
        </c:manualLayout>
      </c:layout>
      <c:barChart>
        <c:barDir val="col"/>
        <c:grouping val="clustered"/>
        <c:varyColors val="0"/>
        <c:ser>
          <c:idx val="0"/>
          <c:order val="0"/>
          <c:tx>
            <c:strRef>
              <c:f>'Busiest Courts'!$B$1</c:f>
              <c:strCache>
                <c:ptCount val="1"/>
                <c:pt idx="0">
                  <c:v>s.12</c:v>
                </c:pt>
              </c:strCache>
            </c:strRef>
          </c:tx>
          <c:spPr>
            <a:solidFill>
              <a:srgbClr val="9999FF"/>
            </a:solidFill>
            <a:ln w="12700">
              <a:solidFill>
                <a:srgbClr val="000000"/>
              </a:solidFill>
              <a:prstDash val="solid"/>
            </a:ln>
          </c:spPr>
          <c:invertIfNegative val="0"/>
          <c:cat>
            <c:strRef>
              <c:f>'Busiest Courts'!$A$2:$A$17</c:f>
              <c:strCache>
                <c:ptCount val="16"/>
                <c:pt idx="0">
                  <c:v>Springfield District</c:v>
                </c:pt>
                <c:pt idx="1">
                  <c:v>Westfield District</c:v>
                </c:pt>
                <c:pt idx="2">
                  <c:v>Greenfield District</c:v>
                </c:pt>
                <c:pt idx="3">
                  <c:v>Orange District</c:v>
                </c:pt>
                <c:pt idx="4">
                  <c:v>Hampden Superior</c:v>
                </c:pt>
                <c:pt idx="5">
                  <c:v>Eastern Hampshire</c:v>
                </c:pt>
                <c:pt idx="6">
                  <c:v>Northampton District</c:v>
                </c:pt>
                <c:pt idx="7">
                  <c:v>Holyoke District</c:v>
                </c:pt>
                <c:pt idx="8">
                  <c:v>Chicopee District</c:v>
                </c:pt>
                <c:pt idx="9">
                  <c:v>Palmer District</c:v>
                </c:pt>
                <c:pt idx="10">
                  <c:v>Hampshire Superior</c:v>
                </c:pt>
                <c:pt idx="11">
                  <c:v>Franklin Superior</c:v>
                </c:pt>
                <c:pt idx="12">
                  <c:v>Pittsfield District</c:v>
                </c:pt>
                <c:pt idx="13">
                  <c:v>Great Barrington</c:v>
                </c:pt>
                <c:pt idx="14">
                  <c:v>North Adams District</c:v>
                </c:pt>
                <c:pt idx="15">
                  <c:v>Berkshire Superior</c:v>
                </c:pt>
              </c:strCache>
            </c:strRef>
          </c:cat>
          <c:val>
            <c:numRef>
              <c:f>'Busiest Courts'!$B$2:$B$17</c:f>
              <c:numCache>
                <c:formatCode>General</c:formatCode>
                <c:ptCount val="16"/>
                <c:pt idx="0">
                  <c:v>60</c:v>
                </c:pt>
                <c:pt idx="1">
                  <c:v>5</c:v>
                </c:pt>
                <c:pt idx="2">
                  <c:v>6</c:v>
                </c:pt>
                <c:pt idx="3">
                  <c:v>1</c:v>
                </c:pt>
                <c:pt idx="4">
                  <c:v>0</c:v>
                </c:pt>
                <c:pt idx="5">
                  <c:v>4</c:v>
                </c:pt>
                <c:pt idx="6">
                  <c:v>7</c:v>
                </c:pt>
                <c:pt idx="7">
                  <c:v>2</c:v>
                </c:pt>
                <c:pt idx="8">
                  <c:v>2</c:v>
                </c:pt>
                <c:pt idx="9">
                  <c:v>7</c:v>
                </c:pt>
                <c:pt idx="10">
                  <c:v>0</c:v>
                </c:pt>
                <c:pt idx="11">
                  <c:v>0</c:v>
                </c:pt>
                <c:pt idx="12">
                  <c:v>16</c:v>
                </c:pt>
                <c:pt idx="13">
                  <c:v>0</c:v>
                </c:pt>
                <c:pt idx="14">
                  <c:v>0</c:v>
                </c:pt>
                <c:pt idx="15">
                  <c:v>0</c:v>
                </c:pt>
              </c:numCache>
            </c:numRef>
          </c:val>
          <c:extLst>
            <c:ext xmlns:c16="http://schemas.microsoft.com/office/drawing/2014/chart" uri="{C3380CC4-5D6E-409C-BE32-E72D297353CC}">
              <c16:uniqueId val="{00000000-CB28-47BB-93B4-2367B2DC082E}"/>
            </c:ext>
          </c:extLst>
        </c:ser>
        <c:ser>
          <c:idx val="1"/>
          <c:order val="1"/>
          <c:tx>
            <c:strRef>
              <c:f>'Busiest Courts'!#REF!</c:f>
              <c:strCache>
                <c:ptCount val="1"/>
                <c:pt idx="0">
                  <c:v>#REF!</c:v>
                </c:pt>
              </c:strCache>
            </c:strRef>
          </c:tx>
          <c:spPr>
            <a:solidFill>
              <a:srgbClr val="993366"/>
            </a:solidFill>
            <a:ln w="12700">
              <a:solidFill>
                <a:srgbClr val="000000"/>
              </a:solidFill>
              <a:prstDash val="solid"/>
            </a:ln>
          </c:spPr>
          <c:invertIfNegative val="0"/>
          <c:cat>
            <c:strRef>
              <c:f>'Busiest Courts'!$A$2:$A$17</c:f>
              <c:strCache>
                <c:ptCount val="16"/>
                <c:pt idx="0">
                  <c:v>Springfield District</c:v>
                </c:pt>
                <c:pt idx="1">
                  <c:v>Westfield District</c:v>
                </c:pt>
                <c:pt idx="2">
                  <c:v>Greenfield District</c:v>
                </c:pt>
                <c:pt idx="3">
                  <c:v>Orange District</c:v>
                </c:pt>
                <c:pt idx="4">
                  <c:v>Hampden Superior</c:v>
                </c:pt>
                <c:pt idx="5">
                  <c:v>Eastern Hampshire</c:v>
                </c:pt>
                <c:pt idx="6">
                  <c:v>Northampton District</c:v>
                </c:pt>
                <c:pt idx="7">
                  <c:v>Holyoke District</c:v>
                </c:pt>
                <c:pt idx="8">
                  <c:v>Chicopee District</c:v>
                </c:pt>
                <c:pt idx="9">
                  <c:v>Palmer District</c:v>
                </c:pt>
                <c:pt idx="10">
                  <c:v>Hampshire Superior</c:v>
                </c:pt>
                <c:pt idx="11">
                  <c:v>Franklin Superior</c:v>
                </c:pt>
                <c:pt idx="12">
                  <c:v>Pittsfield District</c:v>
                </c:pt>
                <c:pt idx="13">
                  <c:v>Great Barrington</c:v>
                </c:pt>
                <c:pt idx="14">
                  <c:v>North Adams District</c:v>
                </c:pt>
                <c:pt idx="15">
                  <c:v>Berkshire Superior</c:v>
                </c:pt>
              </c:strCache>
            </c:strRef>
          </c:cat>
          <c:val>
            <c:numRef>
              <c:f>'Busiest Courts'!#REF!</c:f>
              <c:numCache>
                <c:formatCode>General</c:formatCode>
                <c:ptCount val="1"/>
                <c:pt idx="0">
                  <c:v>1</c:v>
                </c:pt>
              </c:numCache>
            </c:numRef>
          </c:val>
          <c:extLst>
            <c:ext xmlns:c16="http://schemas.microsoft.com/office/drawing/2014/chart" uri="{C3380CC4-5D6E-409C-BE32-E72D297353CC}">
              <c16:uniqueId val="{00000001-CB28-47BB-93B4-2367B2DC082E}"/>
            </c:ext>
          </c:extLst>
        </c:ser>
        <c:ser>
          <c:idx val="2"/>
          <c:order val="2"/>
          <c:tx>
            <c:strRef>
              <c:f>'Busiest Courts'!$C$1</c:f>
              <c:strCache>
                <c:ptCount val="1"/>
                <c:pt idx="0">
                  <c:v>s. 15</c:v>
                </c:pt>
              </c:strCache>
            </c:strRef>
          </c:tx>
          <c:spPr>
            <a:solidFill>
              <a:srgbClr val="FFFFCC"/>
            </a:solidFill>
            <a:ln w="12700">
              <a:solidFill>
                <a:srgbClr val="000000"/>
              </a:solidFill>
              <a:prstDash val="solid"/>
            </a:ln>
          </c:spPr>
          <c:invertIfNegative val="0"/>
          <c:cat>
            <c:strRef>
              <c:f>'Busiest Courts'!$A$2:$A$17</c:f>
              <c:strCache>
                <c:ptCount val="16"/>
                <c:pt idx="0">
                  <c:v>Springfield District</c:v>
                </c:pt>
                <c:pt idx="1">
                  <c:v>Westfield District</c:v>
                </c:pt>
                <c:pt idx="2">
                  <c:v>Greenfield District</c:v>
                </c:pt>
                <c:pt idx="3">
                  <c:v>Orange District</c:v>
                </c:pt>
                <c:pt idx="4">
                  <c:v>Hampden Superior</c:v>
                </c:pt>
                <c:pt idx="5">
                  <c:v>Eastern Hampshire</c:v>
                </c:pt>
                <c:pt idx="6">
                  <c:v>Northampton District</c:v>
                </c:pt>
                <c:pt idx="7">
                  <c:v>Holyoke District</c:v>
                </c:pt>
                <c:pt idx="8">
                  <c:v>Chicopee District</c:v>
                </c:pt>
                <c:pt idx="9">
                  <c:v>Palmer District</c:v>
                </c:pt>
                <c:pt idx="10">
                  <c:v>Hampshire Superior</c:v>
                </c:pt>
                <c:pt idx="11">
                  <c:v>Franklin Superior</c:v>
                </c:pt>
                <c:pt idx="12">
                  <c:v>Pittsfield District</c:v>
                </c:pt>
                <c:pt idx="13">
                  <c:v>Great Barrington</c:v>
                </c:pt>
                <c:pt idx="14">
                  <c:v>North Adams District</c:v>
                </c:pt>
                <c:pt idx="15">
                  <c:v>Berkshire Superior</c:v>
                </c:pt>
              </c:strCache>
            </c:strRef>
          </c:cat>
          <c:val>
            <c:numRef>
              <c:f>'Busiest Courts'!$C$2:$C$17</c:f>
              <c:numCache>
                <c:formatCode>General</c:formatCode>
                <c:ptCount val="16"/>
                <c:pt idx="0">
                  <c:v>193</c:v>
                </c:pt>
                <c:pt idx="1">
                  <c:v>22</c:v>
                </c:pt>
                <c:pt idx="2">
                  <c:v>35</c:v>
                </c:pt>
                <c:pt idx="3">
                  <c:v>19</c:v>
                </c:pt>
                <c:pt idx="4">
                  <c:v>3</c:v>
                </c:pt>
                <c:pt idx="5">
                  <c:v>30</c:v>
                </c:pt>
                <c:pt idx="6">
                  <c:v>38</c:v>
                </c:pt>
                <c:pt idx="7">
                  <c:v>35</c:v>
                </c:pt>
                <c:pt idx="8">
                  <c:v>28</c:v>
                </c:pt>
                <c:pt idx="9">
                  <c:v>27</c:v>
                </c:pt>
                <c:pt idx="10">
                  <c:v>3</c:v>
                </c:pt>
                <c:pt idx="11">
                  <c:v>2</c:v>
                </c:pt>
                <c:pt idx="12">
                  <c:v>83</c:v>
                </c:pt>
                <c:pt idx="13">
                  <c:v>4</c:v>
                </c:pt>
                <c:pt idx="14">
                  <c:v>13</c:v>
                </c:pt>
                <c:pt idx="15">
                  <c:v>5</c:v>
                </c:pt>
              </c:numCache>
            </c:numRef>
          </c:val>
          <c:extLst>
            <c:ext xmlns:c16="http://schemas.microsoft.com/office/drawing/2014/chart" uri="{C3380CC4-5D6E-409C-BE32-E72D297353CC}">
              <c16:uniqueId val="{00000002-CB28-47BB-93B4-2367B2DC082E}"/>
            </c:ext>
          </c:extLst>
        </c:ser>
        <c:ser>
          <c:idx val="3"/>
          <c:order val="3"/>
          <c:tx>
            <c:strRef>
              <c:f>'Busiest Courts'!#REF!</c:f>
              <c:strCache>
                <c:ptCount val="1"/>
                <c:pt idx="0">
                  <c:v>#REF!</c:v>
                </c:pt>
              </c:strCache>
            </c:strRef>
          </c:tx>
          <c:spPr>
            <a:solidFill>
              <a:srgbClr val="CCFFFF"/>
            </a:solidFill>
            <a:ln w="12700">
              <a:solidFill>
                <a:srgbClr val="000000"/>
              </a:solidFill>
              <a:prstDash val="solid"/>
            </a:ln>
          </c:spPr>
          <c:invertIfNegative val="0"/>
          <c:cat>
            <c:strRef>
              <c:f>'Busiest Courts'!$A$2:$A$17</c:f>
              <c:strCache>
                <c:ptCount val="16"/>
                <c:pt idx="0">
                  <c:v>Springfield District</c:v>
                </c:pt>
                <c:pt idx="1">
                  <c:v>Westfield District</c:v>
                </c:pt>
                <c:pt idx="2">
                  <c:v>Greenfield District</c:v>
                </c:pt>
                <c:pt idx="3">
                  <c:v>Orange District</c:v>
                </c:pt>
                <c:pt idx="4">
                  <c:v>Hampden Superior</c:v>
                </c:pt>
                <c:pt idx="5">
                  <c:v>Eastern Hampshire</c:v>
                </c:pt>
                <c:pt idx="6">
                  <c:v>Northampton District</c:v>
                </c:pt>
                <c:pt idx="7">
                  <c:v>Holyoke District</c:v>
                </c:pt>
                <c:pt idx="8">
                  <c:v>Chicopee District</c:v>
                </c:pt>
                <c:pt idx="9">
                  <c:v>Palmer District</c:v>
                </c:pt>
                <c:pt idx="10">
                  <c:v>Hampshire Superior</c:v>
                </c:pt>
                <c:pt idx="11">
                  <c:v>Franklin Superior</c:v>
                </c:pt>
                <c:pt idx="12">
                  <c:v>Pittsfield District</c:v>
                </c:pt>
                <c:pt idx="13">
                  <c:v>Great Barrington</c:v>
                </c:pt>
                <c:pt idx="14">
                  <c:v>North Adams District</c:v>
                </c:pt>
                <c:pt idx="15">
                  <c:v>Berkshire Superior</c:v>
                </c:pt>
              </c:strCache>
            </c:strRef>
          </c:cat>
          <c:val>
            <c:numRef>
              <c:f>'Busiest Courts'!#REF!</c:f>
              <c:numCache>
                <c:formatCode>General</c:formatCode>
                <c:ptCount val="1"/>
                <c:pt idx="0">
                  <c:v>1</c:v>
                </c:pt>
              </c:numCache>
            </c:numRef>
          </c:val>
          <c:extLst>
            <c:ext xmlns:c16="http://schemas.microsoft.com/office/drawing/2014/chart" uri="{C3380CC4-5D6E-409C-BE32-E72D297353CC}">
              <c16:uniqueId val="{00000003-CB28-47BB-93B4-2367B2DC082E}"/>
            </c:ext>
          </c:extLst>
        </c:ser>
        <c:ser>
          <c:idx val="4"/>
          <c:order val="4"/>
          <c:tx>
            <c:strRef>
              <c:f>'Busiest Courts'!$D$1</c:f>
              <c:strCache>
                <c:ptCount val="1"/>
                <c:pt idx="0">
                  <c:v>s. 35</c:v>
                </c:pt>
              </c:strCache>
            </c:strRef>
          </c:tx>
          <c:spPr>
            <a:solidFill>
              <a:srgbClr val="660066"/>
            </a:solidFill>
            <a:ln w="12700">
              <a:solidFill>
                <a:srgbClr val="000000"/>
              </a:solidFill>
              <a:prstDash val="solid"/>
            </a:ln>
          </c:spPr>
          <c:invertIfNegative val="0"/>
          <c:cat>
            <c:strRef>
              <c:f>'Busiest Courts'!$A$2:$A$17</c:f>
              <c:strCache>
                <c:ptCount val="16"/>
                <c:pt idx="0">
                  <c:v>Springfield District</c:v>
                </c:pt>
                <c:pt idx="1">
                  <c:v>Westfield District</c:v>
                </c:pt>
                <c:pt idx="2">
                  <c:v>Greenfield District</c:v>
                </c:pt>
                <c:pt idx="3">
                  <c:v>Orange District</c:v>
                </c:pt>
                <c:pt idx="4">
                  <c:v>Hampden Superior</c:v>
                </c:pt>
                <c:pt idx="5">
                  <c:v>Eastern Hampshire</c:v>
                </c:pt>
                <c:pt idx="6">
                  <c:v>Northampton District</c:v>
                </c:pt>
                <c:pt idx="7">
                  <c:v>Holyoke District</c:v>
                </c:pt>
                <c:pt idx="8">
                  <c:v>Chicopee District</c:v>
                </c:pt>
                <c:pt idx="9">
                  <c:v>Palmer District</c:v>
                </c:pt>
                <c:pt idx="10">
                  <c:v>Hampshire Superior</c:v>
                </c:pt>
                <c:pt idx="11">
                  <c:v>Franklin Superior</c:v>
                </c:pt>
                <c:pt idx="12">
                  <c:v>Pittsfield District</c:v>
                </c:pt>
                <c:pt idx="13">
                  <c:v>Great Barrington</c:v>
                </c:pt>
                <c:pt idx="14">
                  <c:v>North Adams District</c:v>
                </c:pt>
                <c:pt idx="15">
                  <c:v>Berkshire Superior</c:v>
                </c:pt>
              </c:strCache>
            </c:strRef>
          </c:cat>
          <c:val>
            <c:numRef>
              <c:f>'Busiest Courts'!$D$2:$D$17</c:f>
              <c:numCache>
                <c:formatCode>General</c:formatCode>
                <c:ptCount val="16"/>
                <c:pt idx="0">
                  <c:v>527</c:v>
                </c:pt>
                <c:pt idx="1">
                  <c:v>116</c:v>
                </c:pt>
                <c:pt idx="2">
                  <c:v>85</c:v>
                </c:pt>
                <c:pt idx="3">
                  <c:v>31</c:v>
                </c:pt>
                <c:pt idx="4">
                  <c:v>0</c:v>
                </c:pt>
                <c:pt idx="5">
                  <c:v>37</c:v>
                </c:pt>
                <c:pt idx="6">
                  <c:v>65</c:v>
                </c:pt>
                <c:pt idx="7">
                  <c:v>185</c:v>
                </c:pt>
                <c:pt idx="8">
                  <c:v>81</c:v>
                </c:pt>
                <c:pt idx="9">
                  <c:v>87</c:v>
                </c:pt>
                <c:pt idx="10">
                  <c:v>0</c:v>
                </c:pt>
                <c:pt idx="11">
                  <c:v>0</c:v>
                </c:pt>
                <c:pt idx="12">
                  <c:v>182</c:v>
                </c:pt>
                <c:pt idx="13">
                  <c:v>7</c:v>
                </c:pt>
                <c:pt idx="14">
                  <c:v>51</c:v>
                </c:pt>
                <c:pt idx="15">
                  <c:v>0</c:v>
                </c:pt>
              </c:numCache>
            </c:numRef>
          </c:val>
          <c:extLst>
            <c:ext xmlns:c16="http://schemas.microsoft.com/office/drawing/2014/chart" uri="{C3380CC4-5D6E-409C-BE32-E72D297353CC}">
              <c16:uniqueId val="{00000004-CB28-47BB-93B4-2367B2DC082E}"/>
            </c:ext>
          </c:extLst>
        </c:ser>
        <c:ser>
          <c:idx val="5"/>
          <c:order val="5"/>
          <c:tx>
            <c:strRef>
              <c:f>'Busiest Courts'!#REF!</c:f>
              <c:strCache>
                <c:ptCount val="1"/>
                <c:pt idx="0">
                  <c:v>#REF!</c:v>
                </c:pt>
              </c:strCache>
            </c:strRef>
          </c:tx>
          <c:spPr>
            <a:solidFill>
              <a:srgbClr val="FF8080"/>
            </a:solidFill>
            <a:ln w="12700">
              <a:solidFill>
                <a:srgbClr val="000000"/>
              </a:solidFill>
              <a:prstDash val="solid"/>
            </a:ln>
          </c:spPr>
          <c:invertIfNegative val="0"/>
          <c:cat>
            <c:strRef>
              <c:f>'Busiest Courts'!$A$2:$A$17</c:f>
              <c:strCache>
                <c:ptCount val="16"/>
                <c:pt idx="0">
                  <c:v>Springfield District</c:v>
                </c:pt>
                <c:pt idx="1">
                  <c:v>Westfield District</c:v>
                </c:pt>
                <c:pt idx="2">
                  <c:v>Greenfield District</c:v>
                </c:pt>
                <c:pt idx="3">
                  <c:v>Orange District</c:v>
                </c:pt>
                <c:pt idx="4">
                  <c:v>Hampden Superior</c:v>
                </c:pt>
                <c:pt idx="5">
                  <c:v>Eastern Hampshire</c:v>
                </c:pt>
                <c:pt idx="6">
                  <c:v>Northampton District</c:v>
                </c:pt>
                <c:pt idx="7">
                  <c:v>Holyoke District</c:v>
                </c:pt>
                <c:pt idx="8">
                  <c:v>Chicopee District</c:v>
                </c:pt>
                <c:pt idx="9">
                  <c:v>Palmer District</c:v>
                </c:pt>
                <c:pt idx="10">
                  <c:v>Hampshire Superior</c:v>
                </c:pt>
                <c:pt idx="11">
                  <c:v>Franklin Superior</c:v>
                </c:pt>
                <c:pt idx="12">
                  <c:v>Pittsfield District</c:v>
                </c:pt>
                <c:pt idx="13">
                  <c:v>Great Barrington</c:v>
                </c:pt>
                <c:pt idx="14">
                  <c:v>North Adams District</c:v>
                </c:pt>
                <c:pt idx="15">
                  <c:v>Berkshire Superior</c:v>
                </c:pt>
              </c:strCache>
            </c:strRef>
          </c:cat>
          <c:val>
            <c:numRef>
              <c:f>'Busiest Courts'!#REF!</c:f>
              <c:numCache>
                <c:formatCode>General</c:formatCode>
                <c:ptCount val="1"/>
                <c:pt idx="0">
                  <c:v>1</c:v>
                </c:pt>
              </c:numCache>
            </c:numRef>
          </c:val>
          <c:extLst>
            <c:ext xmlns:c16="http://schemas.microsoft.com/office/drawing/2014/chart" uri="{C3380CC4-5D6E-409C-BE32-E72D297353CC}">
              <c16:uniqueId val="{00000005-CB28-47BB-93B4-2367B2DC082E}"/>
            </c:ext>
          </c:extLst>
        </c:ser>
        <c:ser>
          <c:idx val="6"/>
          <c:order val="6"/>
          <c:tx>
            <c:strRef>
              <c:f>'Busiest Courts'!$E$1</c:f>
              <c:strCache>
                <c:ptCount val="1"/>
                <c:pt idx="0">
                  <c:v>s.18 and s.19</c:v>
                </c:pt>
              </c:strCache>
            </c:strRef>
          </c:tx>
          <c:spPr>
            <a:solidFill>
              <a:srgbClr val="0066CC"/>
            </a:solidFill>
            <a:ln w="12700">
              <a:solidFill>
                <a:srgbClr val="000000"/>
              </a:solidFill>
              <a:prstDash val="solid"/>
            </a:ln>
          </c:spPr>
          <c:invertIfNegative val="0"/>
          <c:cat>
            <c:strRef>
              <c:f>'Busiest Courts'!$A$2:$A$17</c:f>
              <c:strCache>
                <c:ptCount val="16"/>
                <c:pt idx="0">
                  <c:v>Springfield District</c:v>
                </c:pt>
                <c:pt idx="1">
                  <c:v>Westfield District</c:v>
                </c:pt>
                <c:pt idx="2">
                  <c:v>Greenfield District</c:v>
                </c:pt>
                <c:pt idx="3">
                  <c:v>Orange District</c:v>
                </c:pt>
                <c:pt idx="4">
                  <c:v>Hampden Superior</c:v>
                </c:pt>
                <c:pt idx="5">
                  <c:v>Eastern Hampshire</c:v>
                </c:pt>
                <c:pt idx="6">
                  <c:v>Northampton District</c:v>
                </c:pt>
                <c:pt idx="7">
                  <c:v>Holyoke District</c:v>
                </c:pt>
                <c:pt idx="8">
                  <c:v>Chicopee District</c:v>
                </c:pt>
                <c:pt idx="9">
                  <c:v>Palmer District</c:v>
                </c:pt>
                <c:pt idx="10">
                  <c:v>Hampshire Superior</c:v>
                </c:pt>
                <c:pt idx="11">
                  <c:v>Franklin Superior</c:v>
                </c:pt>
                <c:pt idx="12">
                  <c:v>Pittsfield District</c:v>
                </c:pt>
                <c:pt idx="13">
                  <c:v>Great Barrington</c:v>
                </c:pt>
                <c:pt idx="14">
                  <c:v>North Adams District</c:v>
                </c:pt>
                <c:pt idx="15">
                  <c:v>Berkshire Superior</c:v>
                </c:pt>
              </c:strCache>
            </c:strRef>
          </c:cat>
          <c:val>
            <c:numRef>
              <c:f>'Busiest Courts'!$E$2:$E$17</c:f>
              <c:numCache>
                <c:formatCode>General</c:formatCode>
                <c:ptCount val="16"/>
                <c:pt idx="0">
                  <c:v>14</c:v>
                </c:pt>
                <c:pt idx="1">
                  <c:v>3</c:v>
                </c:pt>
                <c:pt idx="2">
                  <c:v>4</c:v>
                </c:pt>
                <c:pt idx="3">
                  <c:v>1</c:v>
                </c:pt>
                <c:pt idx="4">
                  <c:v>0</c:v>
                </c:pt>
                <c:pt idx="5">
                  <c:v>4</c:v>
                </c:pt>
                <c:pt idx="6">
                  <c:v>5</c:v>
                </c:pt>
                <c:pt idx="7">
                  <c:v>2</c:v>
                </c:pt>
                <c:pt idx="8">
                  <c:v>2</c:v>
                </c:pt>
                <c:pt idx="9">
                  <c:v>4</c:v>
                </c:pt>
                <c:pt idx="10">
                  <c:v>1</c:v>
                </c:pt>
                <c:pt idx="11">
                  <c:v>2</c:v>
                </c:pt>
                <c:pt idx="12">
                  <c:v>7</c:v>
                </c:pt>
                <c:pt idx="13">
                  <c:v>0</c:v>
                </c:pt>
                <c:pt idx="14">
                  <c:v>0</c:v>
                </c:pt>
                <c:pt idx="15">
                  <c:v>2</c:v>
                </c:pt>
              </c:numCache>
            </c:numRef>
          </c:val>
          <c:extLst>
            <c:ext xmlns:c16="http://schemas.microsoft.com/office/drawing/2014/chart" uri="{C3380CC4-5D6E-409C-BE32-E72D297353CC}">
              <c16:uniqueId val="{00000006-CB28-47BB-93B4-2367B2DC082E}"/>
            </c:ext>
          </c:extLst>
        </c:ser>
        <c:ser>
          <c:idx val="7"/>
          <c:order val="7"/>
          <c:tx>
            <c:strRef>
              <c:f>'Busiest Courts'!$F$1</c:f>
              <c:strCache>
                <c:ptCount val="1"/>
              </c:strCache>
            </c:strRef>
          </c:tx>
          <c:spPr>
            <a:solidFill>
              <a:srgbClr val="CCCCFF"/>
            </a:solidFill>
            <a:ln w="12700">
              <a:solidFill>
                <a:srgbClr val="000000"/>
              </a:solidFill>
              <a:prstDash val="solid"/>
            </a:ln>
          </c:spPr>
          <c:invertIfNegative val="0"/>
          <c:cat>
            <c:strRef>
              <c:f>'Busiest Courts'!$A$2:$A$17</c:f>
              <c:strCache>
                <c:ptCount val="16"/>
                <c:pt idx="0">
                  <c:v>Springfield District</c:v>
                </c:pt>
                <c:pt idx="1">
                  <c:v>Westfield District</c:v>
                </c:pt>
                <c:pt idx="2">
                  <c:v>Greenfield District</c:v>
                </c:pt>
                <c:pt idx="3">
                  <c:v>Orange District</c:v>
                </c:pt>
                <c:pt idx="4">
                  <c:v>Hampden Superior</c:v>
                </c:pt>
                <c:pt idx="5">
                  <c:v>Eastern Hampshire</c:v>
                </c:pt>
                <c:pt idx="6">
                  <c:v>Northampton District</c:v>
                </c:pt>
                <c:pt idx="7">
                  <c:v>Holyoke District</c:v>
                </c:pt>
                <c:pt idx="8">
                  <c:v>Chicopee District</c:v>
                </c:pt>
                <c:pt idx="9">
                  <c:v>Palmer District</c:v>
                </c:pt>
                <c:pt idx="10">
                  <c:v>Hampshire Superior</c:v>
                </c:pt>
                <c:pt idx="11">
                  <c:v>Franklin Superior</c:v>
                </c:pt>
                <c:pt idx="12">
                  <c:v>Pittsfield District</c:v>
                </c:pt>
                <c:pt idx="13">
                  <c:v>Great Barrington</c:v>
                </c:pt>
                <c:pt idx="14">
                  <c:v>North Adams District</c:v>
                </c:pt>
                <c:pt idx="15">
                  <c:v>Berkshire Superior</c:v>
                </c:pt>
              </c:strCache>
            </c:strRef>
          </c:cat>
          <c:val>
            <c:numRef>
              <c:f>'Busiest Courts'!$F$2:$F$17</c:f>
              <c:numCache>
                <c:formatCode>General</c:formatCode>
                <c:ptCount val="16"/>
              </c:numCache>
            </c:numRef>
          </c:val>
          <c:extLst>
            <c:ext xmlns:c16="http://schemas.microsoft.com/office/drawing/2014/chart" uri="{C3380CC4-5D6E-409C-BE32-E72D297353CC}">
              <c16:uniqueId val="{00000007-CB28-47BB-93B4-2367B2DC082E}"/>
            </c:ext>
          </c:extLst>
        </c:ser>
        <c:dLbls>
          <c:showLegendKey val="0"/>
          <c:showVal val="0"/>
          <c:showCatName val="0"/>
          <c:showSerName val="0"/>
          <c:showPercent val="0"/>
          <c:showBubbleSize val="0"/>
        </c:dLbls>
        <c:gapWidth val="150"/>
        <c:axId val="685843376"/>
        <c:axId val="1"/>
      </c:barChart>
      <c:catAx>
        <c:axId val="685843376"/>
        <c:scaling>
          <c:orientation val="minMax"/>
        </c:scaling>
        <c:delete val="0"/>
        <c:axPos val="b"/>
        <c:numFmt formatCode="General" sourceLinked="1"/>
        <c:majorTickMark val="out"/>
        <c:minorTickMark val="none"/>
        <c:tickLblPos val="nextTo"/>
        <c:spPr>
          <a:ln w="3175">
            <a:solidFill>
              <a:srgbClr val="000000"/>
            </a:solidFill>
            <a:prstDash val="solid"/>
          </a:ln>
        </c:spPr>
        <c:txPr>
          <a:bodyPr rot="-2700000" vert="horz"/>
          <a:lstStyle/>
          <a:p>
            <a:pPr>
              <a:defRPr sz="1200" b="0" i="0" u="none" strike="noStrike" baseline="0">
                <a:solidFill>
                  <a:srgbClr val="000000"/>
                </a:solidFill>
                <a:latin typeface="Arial"/>
                <a:ea typeface="Arial"/>
                <a:cs typeface="Arial"/>
              </a:defRPr>
            </a:pPr>
            <a:endParaRPr lang="en-US"/>
          </a:p>
        </c:txPr>
        <c:crossAx val="1"/>
        <c:crosses val="autoZero"/>
        <c:auto val="1"/>
        <c:lblAlgn val="ctr"/>
        <c:lblOffset val="100"/>
        <c:tickLblSkip val="1"/>
        <c:tickMarkSkip val="1"/>
        <c:noMultiLvlLbl val="0"/>
      </c:catAx>
      <c:valAx>
        <c:axId val="1"/>
        <c:scaling>
          <c:orientation val="minMax"/>
        </c:scaling>
        <c:delete val="0"/>
        <c:axPos val="l"/>
        <c:majorGridlines>
          <c:spPr>
            <a:ln w="3175">
              <a:solidFill>
                <a:srgbClr val="000000"/>
              </a:solidFill>
              <a:prstDash val="solid"/>
            </a:ln>
          </c:spPr>
        </c:majorGridlines>
        <c:numFmt formatCode="General" sourceLinked="1"/>
        <c:majorTickMark val="out"/>
        <c:minorTickMark val="none"/>
        <c:tickLblPos val="nextTo"/>
        <c:spPr>
          <a:ln w="3175">
            <a:solidFill>
              <a:srgbClr val="000000"/>
            </a:solidFill>
            <a:prstDash val="solid"/>
          </a:ln>
        </c:spPr>
        <c:txPr>
          <a:bodyPr rot="0" vert="horz"/>
          <a:lstStyle/>
          <a:p>
            <a:pPr>
              <a:defRPr sz="1200" b="0" i="0" u="none" strike="noStrike" baseline="0">
                <a:solidFill>
                  <a:srgbClr val="000000"/>
                </a:solidFill>
                <a:latin typeface="Arial"/>
                <a:ea typeface="Arial"/>
                <a:cs typeface="Arial"/>
              </a:defRPr>
            </a:pPr>
            <a:endParaRPr lang="en-US"/>
          </a:p>
        </c:txPr>
        <c:crossAx val="685843376"/>
        <c:crosses val="autoZero"/>
        <c:crossBetween val="between"/>
      </c:valAx>
      <c:spPr>
        <a:solidFill>
          <a:srgbClr val="C0C0C0"/>
        </a:solidFill>
        <a:ln w="12700">
          <a:solidFill>
            <a:srgbClr val="808080"/>
          </a:solidFill>
          <a:prstDash val="solid"/>
        </a:ln>
      </c:spPr>
    </c:plotArea>
    <c:legend>
      <c:legendPos val="r"/>
      <c:legendEntry>
        <c:idx val="1"/>
        <c:delete val="1"/>
      </c:legendEntry>
      <c:legendEntry>
        <c:idx val="3"/>
        <c:delete val="1"/>
      </c:legendEntry>
      <c:legendEntry>
        <c:idx val="5"/>
        <c:delete val="1"/>
      </c:legendEntry>
      <c:layout>
        <c:manualLayout>
          <c:xMode val="edge"/>
          <c:yMode val="edge"/>
          <c:x val="0.89903972339995963"/>
          <c:y val="0.22703453406906812"/>
          <c:w val="9.2948844134867703E-2"/>
          <c:h val="0.30839957013247354"/>
        </c:manualLayout>
      </c:layout>
      <c:overlay val="0"/>
      <c:spPr>
        <a:solidFill>
          <a:srgbClr val="FFFFFF"/>
        </a:solidFill>
        <a:ln w="3175">
          <a:solidFill>
            <a:srgbClr val="000000"/>
          </a:solidFill>
          <a:prstDash val="solid"/>
        </a:ln>
      </c:spPr>
      <c:txPr>
        <a:bodyPr/>
        <a:lstStyle/>
        <a:p>
          <a:pPr>
            <a:defRPr sz="710" b="0" i="0" u="none" strike="noStrike" baseline="0">
              <a:solidFill>
                <a:srgbClr val="000000"/>
              </a:solidFill>
              <a:latin typeface="Arial"/>
              <a:ea typeface="Arial"/>
              <a:cs typeface="Arial"/>
            </a:defRPr>
          </a:pPr>
          <a:endParaRPr lang="en-US"/>
        </a:p>
      </c:txPr>
    </c:legend>
    <c:plotVisOnly val="1"/>
    <c:dispBlanksAs val="gap"/>
    <c:showDLblsOverMax val="0"/>
  </c:chart>
  <c:spPr>
    <a:solidFill>
      <a:srgbClr val="FFFFFF"/>
    </a:solidFill>
    <a:ln w="3175">
      <a:solidFill>
        <a:srgbClr val="000000"/>
      </a:solidFill>
      <a:prstDash val="solid"/>
    </a:ln>
  </c:spPr>
  <c:txPr>
    <a:bodyPr/>
    <a:lstStyle/>
    <a:p>
      <a:pPr>
        <a:defRPr sz="1200" b="0" i="0" u="none" strike="noStrike" baseline="0">
          <a:solidFill>
            <a:srgbClr val="000000"/>
          </a:solidFill>
          <a:latin typeface="Arial"/>
          <a:ea typeface="Arial"/>
          <a:cs typeface="Arial"/>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025" b="1" i="0" u="none" strike="noStrike" baseline="0">
                <a:solidFill>
                  <a:srgbClr val="000000"/>
                </a:solidFill>
                <a:latin typeface="Arial"/>
                <a:ea typeface="Arial"/>
                <a:cs typeface="Arial"/>
              </a:defRPr>
            </a:pPr>
            <a:r>
              <a:rPr lang="en-US" dirty="0"/>
              <a:t>Total Number of Inpatient Forensic Admissions Per Facility, FY 2023</a:t>
            </a:r>
          </a:p>
        </c:rich>
      </c:tx>
      <c:layout>
        <c:manualLayout>
          <c:xMode val="edge"/>
          <c:yMode val="edge"/>
          <c:x val="0.11246940207698895"/>
          <c:y val="2.7960431561607921E-2"/>
        </c:manualLayout>
      </c:layout>
      <c:overlay val="0"/>
      <c:spPr>
        <a:noFill/>
        <a:ln w="25400">
          <a:noFill/>
        </a:ln>
      </c:spPr>
    </c:title>
    <c:autoTitleDeleted val="0"/>
    <c:plotArea>
      <c:layout>
        <c:manualLayout>
          <c:layoutTarget val="inner"/>
          <c:xMode val="edge"/>
          <c:yMode val="edge"/>
          <c:x val="7.2127139364303178E-2"/>
          <c:y val="0.20230263157894737"/>
          <c:w val="0.91075794621026895"/>
          <c:h val="0.58881578947368418"/>
        </c:manualLayout>
      </c:layout>
      <c:barChart>
        <c:barDir val="col"/>
        <c:grouping val="clustered"/>
        <c:varyColors val="0"/>
        <c:ser>
          <c:idx val="0"/>
          <c:order val="0"/>
          <c:tx>
            <c:strRef>
              <c:f>'Acute FH'!$F$1</c:f>
              <c:strCache>
                <c:ptCount val="1"/>
                <c:pt idx="0">
                  <c:v>Total</c:v>
                </c:pt>
              </c:strCache>
            </c:strRef>
          </c:tx>
          <c:spPr>
            <a:solidFill>
              <a:srgbClr val="FFFF00"/>
            </a:solidFill>
            <a:ln w="12700">
              <a:solidFill>
                <a:srgbClr val="000000"/>
              </a:solidFill>
              <a:prstDash val="solid"/>
            </a:ln>
          </c:spPr>
          <c:invertIfNegative val="0"/>
          <c:dLbls>
            <c:spPr>
              <a:noFill/>
              <a:ln w="25400">
                <a:noFill/>
              </a:ln>
            </c:spPr>
            <c:txPr>
              <a:bodyPr wrap="square" lIns="38100" tIns="19050" rIns="38100" bIns="19050" anchor="ctr">
                <a:spAutoFit/>
              </a:bodyPr>
              <a:lstStyle/>
              <a:p>
                <a:pPr>
                  <a:defRPr sz="1000" b="0"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'Acute FH'!$A$2:$A$8</c:f>
              <c:strCache>
                <c:ptCount val="7"/>
                <c:pt idx="0">
                  <c:v>Tewksbury</c:v>
                </c:pt>
                <c:pt idx="1">
                  <c:v>WRCH</c:v>
                </c:pt>
                <c:pt idx="2">
                  <c:v>Taunton</c:v>
                </c:pt>
                <c:pt idx="3">
                  <c:v>C/A Worcester</c:v>
                </c:pt>
                <c:pt idx="4">
                  <c:v>LSH</c:v>
                </c:pt>
                <c:pt idx="5">
                  <c:v>Bridgewater State Hosp</c:v>
                </c:pt>
                <c:pt idx="6">
                  <c:v>Fuller</c:v>
                </c:pt>
              </c:strCache>
            </c:strRef>
          </c:cat>
          <c:val>
            <c:numRef>
              <c:f>'Acute FH'!$F$2:$F$8</c:f>
              <c:numCache>
                <c:formatCode>General</c:formatCode>
                <c:ptCount val="7"/>
                <c:pt idx="0">
                  <c:v>8</c:v>
                </c:pt>
                <c:pt idx="1">
                  <c:v>91</c:v>
                </c:pt>
                <c:pt idx="2">
                  <c:v>3</c:v>
                </c:pt>
                <c:pt idx="3">
                  <c:v>2</c:v>
                </c:pt>
                <c:pt idx="4">
                  <c:v>4</c:v>
                </c:pt>
                <c:pt idx="5">
                  <c:v>58</c:v>
                </c:pt>
                <c:pt idx="6">
                  <c:v>62</c:v>
                </c:pt>
              </c:numCache>
            </c:numRef>
          </c:val>
          <c:extLst>
            <c:ext xmlns:c16="http://schemas.microsoft.com/office/drawing/2014/chart" uri="{C3380CC4-5D6E-409C-BE32-E72D297353CC}">
              <c16:uniqueId val="{00000000-E992-4935-BA7F-F80367563C3E}"/>
            </c:ext>
          </c:extLst>
        </c:ser>
        <c:dLbls>
          <c:showLegendKey val="0"/>
          <c:showVal val="0"/>
          <c:showCatName val="0"/>
          <c:showSerName val="0"/>
          <c:showPercent val="0"/>
          <c:showBubbleSize val="0"/>
        </c:dLbls>
        <c:gapWidth val="150"/>
        <c:axId val="394631800"/>
        <c:axId val="1"/>
      </c:barChart>
      <c:catAx>
        <c:axId val="394631800"/>
        <c:scaling>
          <c:orientation val="minMax"/>
        </c:scaling>
        <c:delete val="0"/>
        <c:axPos val="b"/>
        <c:numFmt formatCode="General" sourceLinked="1"/>
        <c:majorTickMark val="out"/>
        <c:minorTickMark val="none"/>
        <c:tickLblPos val="nextTo"/>
        <c:spPr>
          <a:ln w="3175">
            <a:solidFill>
              <a:srgbClr val="000000"/>
            </a:solidFill>
            <a:prstDash val="solid"/>
          </a:ln>
        </c:spPr>
        <c:txPr>
          <a:bodyPr rot="2400000" vert="horz"/>
          <a:lstStyle/>
          <a:p>
            <a:pPr>
              <a:defRPr sz="1000" b="1" i="0" u="none" strike="noStrike" baseline="0">
                <a:solidFill>
                  <a:srgbClr val="000000"/>
                </a:solidFill>
                <a:latin typeface="Arial"/>
                <a:ea typeface="Arial"/>
                <a:cs typeface="Arial"/>
              </a:defRPr>
            </a:pPr>
            <a:endParaRPr lang="en-US"/>
          </a:p>
        </c:txPr>
        <c:crossAx val="1"/>
        <c:crosses val="autoZero"/>
        <c:auto val="1"/>
        <c:lblAlgn val="ctr"/>
        <c:lblOffset val="100"/>
        <c:tickLblSkip val="1"/>
        <c:tickMarkSkip val="1"/>
        <c:noMultiLvlLbl val="0"/>
      </c:catAx>
      <c:valAx>
        <c:axId val="1"/>
        <c:scaling>
          <c:orientation val="minMax"/>
        </c:scaling>
        <c:delete val="0"/>
        <c:axPos val="l"/>
        <c:majorGridlines>
          <c:spPr>
            <a:ln w="3175">
              <a:solidFill>
                <a:srgbClr val="000000"/>
              </a:solidFill>
              <a:prstDash val="solid"/>
            </a:ln>
          </c:spPr>
        </c:majorGridlines>
        <c:numFmt formatCode="General" sourceLinked="1"/>
        <c:majorTickMark val="out"/>
        <c:minorTickMark val="none"/>
        <c:tickLblPos val="nextTo"/>
        <c:spPr>
          <a:ln w="3175">
            <a:solidFill>
              <a:srgbClr val="000000"/>
            </a:solidFill>
            <a:prstDash val="solid"/>
          </a:ln>
        </c:spPr>
        <c:txPr>
          <a:bodyPr rot="0" vert="horz"/>
          <a:lstStyle/>
          <a:p>
            <a:pPr>
              <a:defRPr sz="1675" b="0" i="0" u="none" strike="noStrike" baseline="0">
                <a:solidFill>
                  <a:srgbClr val="000000"/>
                </a:solidFill>
                <a:latin typeface="Arial"/>
                <a:ea typeface="Arial"/>
                <a:cs typeface="Arial"/>
              </a:defRPr>
            </a:pPr>
            <a:endParaRPr lang="en-US"/>
          </a:p>
        </c:txPr>
        <c:crossAx val="394631800"/>
        <c:crosses val="autoZero"/>
        <c:crossBetween val="between"/>
      </c:valAx>
      <c:spPr>
        <a:solidFill>
          <a:srgbClr val="C0C0C0"/>
        </a:solidFill>
        <a:ln w="12700">
          <a:solidFill>
            <a:srgbClr val="808080"/>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1675" b="0" i="0" u="none" strike="noStrike" baseline="0">
          <a:solidFill>
            <a:srgbClr val="000000"/>
          </a:solidFill>
          <a:latin typeface="Arial"/>
          <a:ea typeface="Arial"/>
          <a:cs typeface="Arial"/>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WM Court Ordered s.35 </a:t>
            </a:r>
            <a:r>
              <a:rPr lang="en-US" dirty="0" err="1"/>
              <a:t>evals</a:t>
            </a:r>
            <a:r>
              <a:rPr lang="en-US" dirty="0"/>
              <a:t> </a:t>
            </a:r>
          </a:p>
        </c:rich>
      </c:tx>
      <c:overlay val="0"/>
    </c:title>
    <c:autoTitleDeleted val="0"/>
    <c:plotArea>
      <c:layout/>
      <c:barChart>
        <c:barDir val="col"/>
        <c:grouping val="clustered"/>
        <c:varyColors val="0"/>
        <c:ser>
          <c:idx val="0"/>
          <c:order val="0"/>
          <c:tx>
            <c:strRef>
              <c:f>Sheet1!$B$1</c:f>
              <c:strCache>
                <c:ptCount val="1"/>
                <c:pt idx="0">
                  <c:v>s.35 evals</c:v>
                </c:pt>
              </c:strCache>
            </c:strRef>
          </c:tx>
          <c:invertIfNegative val="0"/>
          <c:cat>
            <c:numRef>
              <c:f>Sheet1!$A$2:$A$14</c:f>
              <c:numCache>
                <c:formatCode>General</c:formatCode>
                <c:ptCount val="13"/>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numCache>
            </c:numRef>
          </c:cat>
          <c:val>
            <c:numRef>
              <c:f>Sheet1!$B$2:$B$14</c:f>
              <c:numCache>
                <c:formatCode>General</c:formatCode>
                <c:ptCount val="13"/>
                <c:pt idx="0">
                  <c:v>407</c:v>
                </c:pt>
                <c:pt idx="1">
                  <c:v>513</c:v>
                </c:pt>
                <c:pt idx="2">
                  <c:v>593</c:v>
                </c:pt>
                <c:pt idx="3">
                  <c:v>682</c:v>
                </c:pt>
                <c:pt idx="4">
                  <c:v>696</c:v>
                </c:pt>
                <c:pt idx="5">
                  <c:v>1096</c:v>
                </c:pt>
                <c:pt idx="6">
                  <c:v>1120</c:v>
                </c:pt>
                <c:pt idx="7">
                  <c:v>1210</c:v>
                </c:pt>
                <c:pt idx="8">
                  <c:v>1252</c:v>
                </c:pt>
                <c:pt idx="9">
                  <c:v>1028</c:v>
                </c:pt>
                <c:pt idx="10">
                  <c:v>1115</c:v>
                </c:pt>
                <c:pt idx="11">
                  <c:v>1221</c:v>
                </c:pt>
                <c:pt idx="12">
                  <c:v>1454</c:v>
                </c:pt>
              </c:numCache>
            </c:numRef>
          </c:val>
          <c:extLst>
            <c:ext xmlns:c16="http://schemas.microsoft.com/office/drawing/2014/chart" uri="{C3380CC4-5D6E-409C-BE32-E72D297353CC}">
              <c16:uniqueId val="{00000000-98FC-498B-8D6B-E692C0D45F6B}"/>
            </c:ext>
          </c:extLst>
        </c:ser>
        <c:dLbls>
          <c:showLegendKey val="0"/>
          <c:showVal val="0"/>
          <c:showCatName val="0"/>
          <c:showSerName val="0"/>
          <c:showPercent val="0"/>
          <c:showBubbleSize val="0"/>
        </c:dLbls>
        <c:gapWidth val="150"/>
        <c:axId val="193552440"/>
        <c:axId val="1"/>
      </c:barChart>
      <c:catAx>
        <c:axId val="193552440"/>
        <c:scaling>
          <c:orientation val="minMax"/>
        </c:scaling>
        <c:delete val="0"/>
        <c:axPos val="b"/>
        <c:numFmt formatCode="General" sourceLinked="1"/>
        <c:majorTickMark val="out"/>
        <c:minorTickMark val="none"/>
        <c:tickLblPos val="nextTo"/>
        <c:crossAx val="1"/>
        <c:crosses val="autoZero"/>
        <c:auto val="1"/>
        <c:lblAlgn val="ctr"/>
        <c:lblOffset val="100"/>
        <c:noMultiLvlLbl val="0"/>
      </c:catAx>
      <c:valAx>
        <c:axId val="1"/>
        <c:scaling>
          <c:orientation val="minMax"/>
        </c:scaling>
        <c:delete val="0"/>
        <c:axPos val="l"/>
        <c:majorGridlines/>
        <c:numFmt formatCode="General" sourceLinked="1"/>
        <c:majorTickMark val="out"/>
        <c:minorTickMark val="none"/>
        <c:tickLblPos val="nextTo"/>
        <c:crossAx val="193552440"/>
        <c:crosses val="autoZero"/>
        <c:crossBetween val="between"/>
      </c:valAx>
      <c:spPr>
        <a:solidFill>
          <a:srgbClr val="00B0F0"/>
        </a:solidFill>
      </c:spPr>
    </c:plotArea>
    <c:plotVisOnly val="1"/>
    <c:dispBlanksAs val="gap"/>
    <c:showDLblsOverMax val="0"/>
  </c:chart>
  <c:txPr>
    <a:bodyPr/>
    <a:lstStyle/>
    <a:p>
      <a:pPr>
        <a:defRPr sz="1384"/>
      </a:pPr>
      <a:endParaRPr lang="en-US"/>
    </a:p>
  </c:txPr>
  <c:externalData r:id="rId1">
    <c:autoUpdate val="0"/>
  </c:externalData>
</c:chartSpace>
</file>

<file path=ppt/diagrams/_rels/data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4" Type="http://schemas.openxmlformats.org/officeDocument/2006/relationships/image" Target="../media/image9.svg"/></Relationships>
</file>

<file path=ppt/diagrams/_rels/data7.xml.rels><?xml version="1.0" encoding="UTF-8" standalone="yes"?>
<Relationships xmlns="http://schemas.openxmlformats.org/package/2006/relationships"><Relationship Id="rId1" Type="http://schemas.openxmlformats.org/officeDocument/2006/relationships/hyperlink" Target="http://www.citinternational.org/training-overview/163-memphis-model.html" TargetMode="External"/></Relationships>
</file>

<file path=ppt/diagrams/_rels/drawing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4" Type="http://schemas.openxmlformats.org/officeDocument/2006/relationships/image" Target="../media/image9.svg"/></Relationships>
</file>

<file path=ppt/diagrams/_rels/drawing14.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15.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17.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4.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6.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7.xml.rels><?xml version="1.0" encoding="UTF-8" standalone="yes"?>
<Relationships xmlns="http://schemas.openxmlformats.org/package/2006/relationships"><Relationship Id="rId1" Type="http://schemas.openxmlformats.org/officeDocument/2006/relationships/hyperlink" Target="http://www.citinternational.org/training-overview/163-memphis-model.html" TargetMode="External"/></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9DA0E8-9CE2-4EC7-8D2F-7A03E0B86431}"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308E3889-B74D-44EB-AF6C-7B7FA6D22F3A}">
      <dgm:prSet/>
      <dgm:spPr/>
      <dgm:t>
        <a:bodyPr/>
        <a:lstStyle/>
        <a:p>
          <a:pPr>
            <a:lnSpc>
              <a:spcPct val="100000"/>
            </a:lnSpc>
          </a:pPr>
          <a:r>
            <a:rPr lang="en-US" baseline="0"/>
            <a:t>DMH Forensic Mental Health Services (Forensic Services) </a:t>
          </a:r>
          <a:endParaRPr lang="en-US"/>
        </a:p>
      </dgm:t>
    </dgm:pt>
    <dgm:pt modelId="{DB4667F4-11D2-43DE-A569-0E6FCFC93060}" type="parTrans" cxnId="{E6FB883F-342F-42CD-8140-81C68099FDFC}">
      <dgm:prSet/>
      <dgm:spPr/>
      <dgm:t>
        <a:bodyPr/>
        <a:lstStyle/>
        <a:p>
          <a:endParaRPr lang="en-US"/>
        </a:p>
      </dgm:t>
    </dgm:pt>
    <dgm:pt modelId="{DF3BEDE6-BD9D-47FB-B328-ADD749C94F9F}" type="sibTrans" cxnId="{E6FB883F-342F-42CD-8140-81C68099FDFC}">
      <dgm:prSet/>
      <dgm:spPr/>
      <dgm:t>
        <a:bodyPr/>
        <a:lstStyle/>
        <a:p>
          <a:endParaRPr lang="en-US"/>
        </a:p>
      </dgm:t>
    </dgm:pt>
    <dgm:pt modelId="{1FBE1EC5-E3B0-41CA-8FC2-7C88C3D7B664}">
      <dgm:prSet/>
      <dgm:spPr/>
      <dgm:t>
        <a:bodyPr/>
        <a:lstStyle/>
        <a:p>
          <a:pPr>
            <a:lnSpc>
              <a:spcPct val="100000"/>
            </a:lnSpc>
          </a:pPr>
          <a:r>
            <a:rPr lang="en-US" baseline="0" dirty="0"/>
            <a:t>is involved at the intersection between behavioral health and across multiple points in the justice system</a:t>
          </a:r>
          <a:endParaRPr lang="en-US" dirty="0"/>
        </a:p>
      </dgm:t>
    </dgm:pt>
    <dgm:pt modelId="{F55DFD33-29A6-4818-BE28-0FC4AA7E78FA}" type="parTrans" cxnId="{2DA2DE73-FDA6-4767-9192-613C81B9D306}">
      <dgm:prSet/>
      <dgm:spPr/>
      <dgm:t>
        <a:bodyPr/>
        <a:lstStyle/>
        <a:p>
          <a:endParaRPr lang="en-US"/>
        </a:p>
      </dgm:t>
    </dgm:pt>
    <dgm:pt modelId="{EAEE2C39-3BC6-488B-8F0A-F3DA8E015F27}" type="sibTrans" cxnId="{2DA2DE73-FDA6-4767-9192-613C81B9D306}">
      <dgm:prSet/>
      <dgm:spPr/>
      <dgm:t>
        <a:bodyPr/>
        <a:lstStyle/>
        <a:p>
          <a:endParaRPr lang="en-US"/>
        </a:p>
      </dgm:t>
    </dgm:pt>
    <dgm:pt modelId="{2161E592-4FFE-411C-B724-F9434FA49789}" type="pres">
      <dgm:prSet presAssocID="{549DA0E8-9CE2-4EC7-8D2F-7A03E0B86431}" presName="root" presStyleCnt="0">
        <dgm:presLayoutVars>
          <dgm:dir/>
          <dgm:resizeHandles val="exact"/>
        </dgm:presLayoutVars>
      </dgm:prSet>
      <dgm:spPr/>
    </dgm:pt>
    <dgm:pt modelId="{8BC25F0E-7BCF-48B4-8B96-2B9933A6D4A3}" type="pres">
      <dgm:prSet presAssocID="{308E3889-B74D-44EB-AF6C-7B7FA6D22F3A}" presName="compNode" presStyleCnt="0"/>
      <dgm:spPr/>
    </dgm:pt>
    <dgm:pt modelId="{6BBF2878-CD08-47C3-967F-9995EB569FD6}" type="pres">
      <dgm:prSet presAssocID="{308E3889-B74D-44EB-AF6C-7B7FA6D22F3A}" presName="bgRect" presStyleLbl="bgShp" presStyleIdx="0" presStyleCnt="2"/>
      <dgm:spPr/>
    </dgm:pt>
    <dgm:pt modelId="{F7CB2FE8-2E0E-408B-A260-3A519BA889A7}" type="pres">
      <dgm:prSet presAssocID="{308E3889-B74D-44EB-AF6C-7B7FA6D22F3A}"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Finger Print"/>
        </a:ext>
      </dgm:extLst>
    </dgm:pt>
    <dgm:pt modelId="{58B93224-E382-4D72-857B-9595B72EAFAC}" type="pres">
      <dgm:prSet presAssocID="{308E3889-B74D-44EB-AF6C-7B7FA6D22F3A}" presName="spaceRect" presStyleCnt="0"/>
      <dgm:spPr/>
    </dgm:pt>
    <dgm:pt modelId="{B947A3B0-D135-412D-81F0-F9DFD673DACA}" type="pres">
      <dgm:prSet presAssocID="{308E3889-B74D-44EB-AF6C-7B7FA6D22F3A}" presName="parTx" presStyleLbl="revTx" presStyleIdx="0" presStyleCnt="2">
        <dgm:presLayoutVars>
          <dgm:chMax val="0"/>
          <dgm:chPref val="0"/>
        </dgm:presLayoutVars>
      </dgm:prSet>
      <dgm:spPr/>
    </dgm:pt>
    <dgm:pt modelId="{2094FB4A-83D6-4428-BA0E-637EFD7CC67F}" type="pres">
      <dgm:prSet presAssocID="{DF3BEDE6-BD9D-47FB-B328-ADD749C94F9F}" presName="sibTrans" presStyleCnt="0"/>
      <dgm:spPr/>
    </dgm:pt>
    <dgm:pt modelId="{7A681E62-493F-4EF0-A9AB-225BE8E9F3A0}" type="pres">
      <dgm:prSet presAssocID="{1FBE1EC5-E3B0-41CA-8FC2-7C88C3D7B664}" presName="compNode" presStyleCnt="0"/>
      <dgm:spPr/>
    </dgm:pt>
    <dgm:pt modelId="{AF6C36DF-D065-41B9-9646-CAB0BD0E721D}" type="pres">
      <dgm:prSet presAssocID="{1FBE1EC5-E3B0-41CA-8FC2-7C88C3D7B664}" presName="bgRect" presStyleLbl="bgShp" presStyleIdx="1" presStyleCnt="2"/>
      <dgm:spPr/>
    </dgm:pt>
    <dgm:pt modelId="{A5D060F4-B206-4C4B-8461-E62991B98FD2}" type="pres">
      <dgm:prSet presAssocID="{1FBE1EC5-E3B0-41CA-8FC2-7C88C3D7B664}"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cales of Justice"/>
        </a:ext>
      </dgm:extLst>
    </dgm:pt>
    <dgm:pt modelId="{1E5056AD-F7F9-496E-AB3A-993BC2A10510}" type="pres">
      <dgm:prSet presAssocID="{1FBE1EC5-E3B0-41CA-8FC2-7C88C3D7B664}" presName="spaceRect" presStyleCnt="0"/>
      <dgm:spPr/>
    </dgm:pt>
    <dgm:pt modelId="{A151B89A-8C50-45C3-AEFB-6B23E2437447}" type="pres">
      <dgm:prSet presAssocID="{1FBE1EC5-E3B0-41CA-8FC2-7C88C3D7B664}" presName="parTx" presStyleLbl="revTx" presStyleIdx="1" presStyleCnt="2">
        <dgm:presLayoutVars>
          <dgm:chMax val="0"/>
          <dgm:chPref val="0"/>
        </dgm:presLayoutVars>
      </dgm:prSet>
      <dgm:spPr/>
    </dgm:pt>
  </dgm:ptLst>
  <dgm:cxnLst>
    <dgm:cxn modelId="{87FEF618-3A87-422C-8F22-02794D103326}" type="presOf" srcId="{308E3889-B74D-44EB-AF6C-7B7FA6D22F3A}" destId="{B947A3B0-D135-412D-81F0-F9DFD673DACA}" srcOrd="0" destOrd="0" presId="urn:microsoft.com/office/officeart/2018/2/layout/IconVerticalSolidList"/>
    <dgm:cxn modelId="{E6FB883F-342F-42CD-8140-81C68099FDFC}" srcId="{549DA0E8-9CE2-4EC7-8D2F-7A03E0B86431}" destId="{308E3889-B74D-44EB-AF6C-7B7FA6D22F3A}" srcOrd="0" destOrd="0" parTransId="{DB4667F4-11D2-43DE-A569-0E6FCFC93060}" sibTransId="{DF3BEDE6-BD9D-47FB-B328-ADD749C94F9F}"/>
    <dgm:cxn modelId="{6CFE3971-54B7-46A8-99C9-29E0CDB6F437}" type="presOf" srcId="{549DA0E8-9CE2-4EC7-8D2F-7A03E0B86431}" destId="{2161E592-4FFE-411C-B724-F9434FA49789}" srcOrd="0" destOrd="0" presId="urn:microsoft.com/office/officeart/2018/2/layout/IconVerticalSolidList"/>
    <dgm:cxn modelId="{2DA2DE73-FDA6-4767-9192-613C81B9D306}" srcId="{549DA0E8-9CE2-4EC7-8D2F-7A03E0B86431}" destId="{1FBE1EC5-E3B0-41CA-8FC2-7C88C3D7B664}" srcOrd="1" destOrd="0" parTransId="{F55DFD33-29A6-4818-BE28-0FC4AA7E78FA}" sibTransId="{EAEE2C39-3BC6-488B-8F0A-F3DA8E015F27}"/>
    <dgm:cxn modelId="{86536EB8-9178-48B1-87B6-64DFE43051B5}" type="presOf" srcId="{1FBE1EC5-E3B0-41CA-8FC2-7C88C3D7B664}" destId="{A151B89A-8C50-45C3-AEFB-6B23E2437447}" srcOrd="0" destOrd="0" presId="urn:microsoft.com/office/officeart/2018/2/layout/IconVerticalSolidList"/>
    <dgm:cxn modelId="{53672203-E752-403C-9F86-8D307611B41B}" type="presParOf" srcId="{2161E592-4FFE-411C-B724-F9434FA49789}" destId="{8BC25F0E-7BCF-48B4-8B96-2B9933A6D4A3}" srcOrd="0" destOrd="0" presId="urn:microsoft.com/office/officeart/2018/2/layout/IconVerticalSolidList"/>
    <dgm:cxn modelId="{5A524494-BDBE-4E86-AE61-120DA6646776}" type="presParOf" srcId="{8BC25F0E-7BCF-48B4-8B96-2B9933A6D4A3}" destId="{6BBF2878-CD08-47C3-967F-9995EB569FD6}" srcOrd="0" destOrd="0" presId="urn:microsoft.com/office/officeart/2018/2/layout/IconVerticalSolidList"/>
    <dgm:cxn modelId="{33B03184-4817-4F7B-99D7-F8724B0C6678}" type="presParOf" srcId="{8BC25F0E-7BCF-48B4-8B96-2B9933A6D4A3}" destId="{F7CB2FE8-2E0E-408B-A260-3A519BA889A7}" srcOrd="1" destOrd="0" presId="urn:microsoft.com/office/officeart/2018/2/layout/IconVerticalSolidList"/>
    <dgm:cxn modelId="{50313A84-29FB-4466-9C23-242C8CC9771C}" type="presParOf" srcId="{8BC25F0E-7BCF-48B4-8B96-2B9933A6D4A3}" destId="{58B93224-E382-4D72-857B-9595B72EAFAC}" srcOrd="2" destOrd="0" presId="urn:microsoft.com/office/officeart/2018/2/layout/IconVerticalSolidList"/>
    <dgm:cxn modelId="{DA9D2E7B-02C9-429F-AB6B-6E151953F513}" type="presParOf" srcId="{8BC25F0E-7BCF-48B4-8B96-2B9933A6D4A3}" destId="{B947A3B0-D135-412D-81F0-F9DFD673DACA}" srcOrd="3" destOrd="0" presId="urn:microsoft.com/office/officeart/2018/2/layout/IconVerticalSolidList"/>
    <dgm:cxn modelId="{F4B9BD27-6B5F-4937-A2E4-86E69E2C4A85}" type="presParOf" srcId="{2161E592-4FFE-411C-B724-F9434FA49789}" destId="{2094FB4A-83D6-4428-BA0E-637EFD7CC67F}" srcOrd="1" destOrd="0" presId="urn:microsoft.com/office/officeart/2018/2/layout/IconVerticalSolidList"/>
    <dgm:cxn modelId="{5443BB26-E431-4467-88DD-0ECE94E8DBC6}" type="presParOf" srcId="{2161E592-4FFE-411C-B724-F9434FA49789}" destId="{7A681E62-493F-4EF0-A9AB-225BE8E9F3A0}" srcOrd="2" destOrd="0" presId="urn:microsoft.com/office/officeart/2018/2/layout/IconVerticalSolidList"/>
    <dgm:cxn modelId="{DC1F9372-72D9-4CC8-B32B-0A84D5748280}" type="presParOf" srcId="{7A681E62-493F-4EF0-A9AB-225BE8E9F3A0}" destId="{AF6C36DF-D065-41B9-9646-CAB0BD0E721D}" srcOrd="0" destOrd="0" presId="urn:microsoft.com/office/officeart/2018/2/layout/IconVerticalSolidList"/>
    <dgm:cxn modelId="{8E69508F-7104-4484-B909-229DD55168CA}" type="presParOf" srcId="{7A681E62-493F-4EF0-A9AB-225BE8E9F3A0}" destId="{A5D060F4-B206-4C4B-8461-E62991B98FD2}" srcOrd="1" destOrd="0" presId="urn:microsoft.com/office/officeart/2018/2/layout/IconVerticalSolidList"/>
    <dgm:cxn modelId="{D13D77E7-58FB-4F16-BF52-C937B098643A}" type="presParOf" srcId="{7A681E62-493F-4EF0-A9AB-225BE8E9F3A0}" destId="{1E5056AD-F7F9-496E-AB3A-993BC2A10510}" srcOrd="2" destOrd="0" presId="urn:microsoft.com/office/officeart/2018/2/layout/IconVerticalSolidList"/>
    <dgm:cxn modelId="{DB73D9AA-11D4-437F-9C4D-9538C8DE3879}" type="presParOf" srcId="{7A681E62-493F-4EF0-A9AB-225BE8E9F3A0}" destId="{A151B89A-8C50-45C3-AEFB-6B23E2437447}"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8D55A1D-B983-4D22-84FD-9D783513AC66}" type="doc">
      <dgm:prSet loTypeId="urn:microsoft.com/office/officeart/2005/8/layout/vList2" loCatId="list" qsTypeId="urn:microsoft.com/office/officeart/2005/8/quickstyle/simple2" qsCatId="simple" csTypeId="urn:microsoft.com/office/officeart/2005/8/colors/colorful2" csCatId="colorful"/>
      <dgm:spPr/>
      <dgm:t>
        <a:bodyPr/>
        <a:lstStyle/>
        <a:p>
          <a:endParaRPr lang="en-US"/>
        </a:p>
      </dgm:t>
    </dgm:pt>
    <dgm:pt modelId="{942D069B-EBFD-4AD4-A922-485E9CD79909}">
      <dgm:prSet/>
      <dgm:spPr/>
      <dgm:t>
        <a:bodyPr/>
        <a:lstStyle/>
        <a:p>
          <a:r>
            <a:rPr lang="en-US" baseline="0"/>
            <a:t>What percentage of cases use NGI defense?</a:t>
          </a:r>
          <a:endParaRPr lang="en-US"/>
        </a:p>
      </dgm:t>
    </dgm:pt>
    <dgm:pt modelId="{28FC4243-46C0-49B5-A19C-EEBDADBA7E0F}" type="parTrans" cxnId="{290DE0B7-4D0D-4E0D-8A92-55DDFFD5B1C0}">
      <dgm:prSet/>
      <dgm:spPr/>
      <dgm:t>
        <a:bodyPr/>
        <a:lstStyle/>
        <a:p>
          <a:endParaRPr lang="en-US"/>
        </a:p>
      </dgm:t>
    </dgm:pt>
    <dgm:pt modelId="{4F4F8777-1176-4ADC-A0B0-B94248AFD490}" type="sibTrans" cxnId="{290DE0B7-4D0D-4E0D-8A92-55DDFFD5B1C0}">
      <dgm:prSet/>
      <dgm:spPr/>
      <dgm:t>
        <a:bodyPr/>
        <a:lstStyle/>
        <a:p>
          <a:endParaRPr lang="en-US"/>
        </a:p>
      </dgm:t>
    </dgm:pt>
    <dgm:pt modelId="{2A707F1E-1607-4E56-AFDF-9593BF24883F}">
      <dgm:prSet/>
      <dgm:spPr/>
      <dgm:t>
        <a:bodyPr/>
        <a:lstStyle/>
        <a:p>
          <a:r>
            <a:rPr lang="en-US" b="1" i="1" baseline="0"/>
            <a:t>Less than 0.1% and only 25% succeed</a:t>
          </a:r>
          <a:endParaRPr lang="en-US"/>
        </a:p>
      </dgm:t>
    </dgm:pt>
    <dgm:pt modelId="{BFB4443D-C3A2-4C70-A584-462B270EA25A}" type="parTrans" cxnId="{8887BABC-DB2A-4EB5-9B9C-D494D5C5CBF2}">
      <dgm:prSet/>
      <dgm:spPr/>
      <dgm:t>
        <a:bodyPr/>
        <a:lstStyle/>
        <a:p>
          <a:endParaRPr lang="en-US"/>
        </a:p>
      </dgm:t>
    </dgm:pt>
    <dgm:pt modelId="{2355CEF4-5754-4C8B-884D-2849A4997FE5}" type="sibTrans" cxnId="{8887BABC-DB2A-4EB5-9B9C-D494D5C5CBF2}">
      <dgm:prSet/>
      <dgm:spPr/>
      <dgm:t>
        <a:bodyPr/>
        <a:lstStyle/>
        <a:p>
          <a:endParaRPr lang="en-US"/>
        </a:p>
      </dgm:t>
    </dgm:pt>
    <dgm:pt modelId="{3AD1A1C4-F6BC-4C4D-A54A-F192A7EFE769}">
      <dgm:prSet/>
      <dgm:spPr/>
      <dgm:t>
        <a:bodyPr/>
        <a:lstStyle/>
        <a:p>
          <a:r>
            <a:rPr lang="en-US" baseline="0"/>
            <a:t>What happens when someone is found NGI? Where do they go?</a:t>
          </a:r>
          <a:endParaRPr lang="en-US"/>
        </a:p>
      </dgm:t>
    </dgm:pt>
    <dgm:pt modelId="{BD3F476B-98E2-406A-8459-7875D8961BB9}" type="parTrans" cxnId="{4E4D4EBB-F2BE-4958-B251-E25AF4F2D482}">
      <dgm:prSet/>
      <dgm:spPr/>
      <dgm:t>
        <a:bodyPr/>
        <a:lstStyle/>
        <a:p>
          <a:endParaRPr lang="en-US"/>
        </a:p>
      </dgm:t>
    </dgm:pt>
    <dgm:pt modelId="{9EA746C7-D606-4FA8-A821-5B710E1E7654}" type="sibTrans" cxnId="{4E4D4EBB-F2BE-4958-B251-E25AF4F2D482}">
      <dgm:prSet/>
      <dgm:spPr/>
      <dgm:t>
        <a:bodyPr/>
        <a:lstStyle/>
        <a:p>
          <a:endParaRPr lang="en-US"/>
        </a:p>
      </dgm:t>
    </dgm:pt>
    <dgm:pt modelId="{1EB7D490-99CF-4786-89A8-541C375853AA}">
      <dgm:prSet/>
      <dgm:spPr/>
      <dgm:t>
        <a:bodyPr/>
        <a:lstStyle/>
        <a:p>
          <a:r>
            <a:rPr lang="en-US" baseline="0"/>
            <a:t>Why are there so few NGI’s?</a:t>
          </a:r>
          <a:endParaRPr lang="en-US"/>
        </a:p>
      </dgm:t>
    </dgm:pt>
    <dgm:pt modelId="{CF72323E-62E3-447D-ADF9-2EB1644940D2}" type="parTrans" cxnId="{07B74560-799C-4B58-A5FE-C0566700CD0A}">
      <dgm:prSet/>
      <dgm:spPr/>
      <dgm:t>
        <a:bodyPr/>
        <a:lstStyle/>
        <a:p>
          <a:endParaRPr lang="en-US"/>
        </a:p>
      </dgm:t>
    </dgm:pt>
    <dgm:pt modelId="{C20FB871-E1CC-413C-B6A2-0D60BAC8729A}" type="sibTrans" cxnId="{07B74560-799C-4B58-A5FE-C0566700CD0A}">
      <dgm:prSet/>
      <dgm:spPr/>
      <dgm:t>
        <a:bodyPr/>
        <a:lstStyle/>
        <a:p>
          <a:endParaRPr lang="en-US"/>
        </a:p>
      </dgm:t>
    </dgm:pt>
    <dgm:pt modelId="{64C906C2-0A10-4251-B8D9-42FDA21EAA7B}">
      <dgm:prSet/>
      <dgm:spPr/>
      <dgm:t>
        <a:bodyPr/>
        <a:lstStyle/>
        <a:p>
          <a:r>
            <a:rPr lang="en-US" baseline="0"/>
            <a:t>Public perception vs. reality</a:t>
          </a:r>
          <a:endParaRPr lang="en-US"/>
        </a:p>
      </dgm:t>
    </dgm:pt>
    <dgm:pt modelId="{37D17A22-0C38-45AF-85A3-E6298DA13E9C}" type="parTrans" cxnId="{92981087-3492-429B-9E2E-57450C7B3B60}">
      <dgm:prSet/>
      <dgm:spPr/>
      <dgm:t>
        <a:bodyPr/>
        <a:lstStyle/>
        <a:p>
          <a:endParaRPr lang="en-US"/>
        </a:p>
      </dgm:t>
    </dgm:pt>
    <dgm:pt modelId="{76C4B1C5-5D3C-4F50-ACA7-371378DB44ED}" type="sibTrans" cxnId="{92981087-3492-429B-9E2E-57450C7B3B60}">
      <dgm:prSet/>
      <dgm:spPr/>
      <dgm:t>
        <a:bodyPr/>
        <a:lstStyle/>
        <a:p>
          <a:endParaRPr lang="en-US"/>
        </a:p>
      </dgm:t>
    </dgm:pt>
    <dgm:pt modelId="{A2FE2381-3757-4730-AEA8-831EF3F817FD}" type="pres">
      <dgm:prSet presAssocID="{C8D55A1D-B983-4D22-84FD-9D783513AC66}" presName="linear" presStyleCnt="0">
        <dgm:presLayoutVars>
          <dgm:animLvl val="lvl"/>
          <dgm:resizeHandles val="exact"/>
        </dgm:presLayoutVars>
      </dgm:prSet>
      <dgm:spPr/>
    </dgm:pt>
    <dgm:pt modelId="{AFD3120A-B3C1-4D8C-9104-19B3DDE458AB}" type="pres">
      <dgm:prSet presAssocID="{942D069B-EBFD-4AD4-A922-485E9CD79909}" presName="parentText" presStyleLbl="node1" presStyleIdx="0" presStyleCnt="5">
        <dgm:presLayoutVars>
          <dgm:chMax val="0"/>
          <dgm:bulletEnabled val="1"/>
        </dgm:presLayoutVars>
      </dgm:prSet>
      <dgm:spPr/>
    </dgm:pt>
    <dgm:pt modelId="{24F7A450-312F-407A-AB45-42F221A0AAC1}" type="pres">
      <dgm:prSet presAssocID="{4F4F8777-1176-4ADC-A0B0-B94248AFD490}" presName="spacer" presStyleCnt="0"/>
      <dgm:spPr/>
    </dgm:pt>
    <dgm:pt modelId="{DDDB76B1-D48C-4176-BEDC-814E8F290940}" type="pres">
      <dgm:prSet presAssocID="{2A707F1E-1607-4E56-AFDF-9593BF24883F}" presName="parentText" presStyleLbl="node1" presStyleIdx="1" presStyleCnt="5">
        <dgm:presLayoutVars>
          <dgm:chMax val="0"/>
          <dgm:bulletEnabled val="1"/>
        </dgm:presLayoutVars>
      </dgm:prSet>
      <dgm:spPr/>
    </dgm:pt>
    <dgm:pt modelId="{DD9EA752-DEA6-4C9E-A4C1-7D824B727C7A}" type="pres">
      <dgm:prSet presAssocID="{2355CEF4-5754-4C8B-884D-2849A4997FE5}" presName="spacer" presStyleCnt="0"/>
      <dgm:spPr/>
    </dgm:pt>
    <dgm:pt modelId="{BB543CE1-1687-47C6-8384-E9E9BF1E189B}" type="pres">
      <dgm:prSet presAssocID="{3AD1A1C4-F6BC-4C4D-A54A-F192A7EFE769}" presName="parentText" presStyleLbl="node1" presStyleIdx="2" presStyleCnt="5">
        <dgm:presLayoutVars>
          <dgm:chMax val="0"/>
          <dgm:bulletEnabled val="1"/>
        </dgm:presLayoutVars>
      </dgm:prSet>
      <dgm:spPr/>
    </dgm:pt>
    <dgm:pt modelId="{3EB954C2-D016-4B15-B8E1-1B48F5F74B5F}" type="pres">
      <dgm:prSet presAssocID="{9EA746C7-D606-4FA8-A821-5B710E1E7654}" presName="spacer" presStyleCnt="0"/>
      <dgm:spPr/>
    </dgm:pt>
    <dgm:pt modelId="{AE7389A8-AEB6-4977-A54E-5BC35FD48E98}" type="pres">
      <dgm:prSet presAssocID="{1EB7D490-99CF-4786-89A8-541C375853AA}" presName="parentText" presStyleLbl="node1" presStyleIdx="3" presStyleCnt="5">
        <dgm:presLayoutVars>
          <dgm:chMax val="0"/>
          <dgm:bulletEnabled val="1"/>
        </dgm:presLayoutVars>
      </dgm:prSet>
      <dgm:spPr/>
    </dgm:pt>
    <dgm:pt modelId="{1791CFC5-28BD-4F7C-A9D7-7824985EA714}" type="pres">
      <dgm:prSet presAssocID="{C20FB871-E1CC-413C-B6A2-0D60BAC8729A}" presName="spacer" presStyleCnt="0"/>
      <dgm:spPr/>
    </dgm:pt>
    <dgm:pt modelId="{2E019CCA-DAFC-4E1E-AE25-8BA9B53DDC13}" type="pres">
      <dgm:prSet presAssocID="{64C906C2-0A10-4251-B8D9-42FDA21EAA7B}" presName="parentText" presStyleLbl="node1" presStyleIdx="4" presStyleCnt="5">
        <dgm:presLayoutVars>
          <dgm:chMax val="0"/>
          <dgm:bulletEnabled val="1"/>
        </dgm:presLayoutVars>
      </dgm:prSet>
      <dgm:spPr/>
    </dgm:pt>
  </dgm:ptLst>
  <dgm:cxnLst>
    <dgm:cxn modelId="{07B74560-799C-4B58-A5FE-C0566700CD0A}" srcId="{C8D55A1D-B983-4D22-84FD-9D783513AC66}" destId="{1EB7D490-99CF-4786-89A8-541C375853AA}" srcOrd="3" destOrd="0" parTransId="{CF72323E-62E3-447D-ADF9-2EB1644940D2}" sibTransId="{C20FB871-E1CC-413C-B6A2-0D60BAC8729A}"/>
    <dgm:cxn modelId="{D2237467-64D9-467C-A295-BF65F928197E}" type="presOf" srcId="{64C906C2-0A10-4251-B8D9-42FDA21EAA7B}" destId="{2E019CCA-DAFC-4E1E-AE25-8BA9B53DDC13}" srcOrd="0" destOrd="0" presId="urn:microsoft.com/office/officeart/2005/8/layout/vList2"/>
    <dgm:cxn modelId="{DE7B2D4D-97B8-445C-B760-3B613497D5D8}" type="presOf" srcId="{942D069B-EBFD-4AD4-A922-485E9CD79909}" destId="{AFD3120A-B3C1-4D8C-9104-19B3DDE458AB}" srcOrd="0" destOrd="0" presId="urn:microsoft.com/office/officeart/2005/8/layout/vList2"/>
    <dgm:cxn modelId="{034C6F82-370C-4680-B9A7-C9DA4C524BC3}" type="presOf" srcId="{C8D55A1D-B983-4D22-84FD-9D783513AC66}" destId="{A2FE2381-3757-4730-AEA8-831EF3F817FD}" srcOrd="0" destOrd="0" presId="urn:microsoft.com/office/officeart/2005/8/layout/vList2"/>
    <dgm:cxn modelId="{92981087-3492-429B-9E2E-57450C7B3B60}" srcId="{C8D55A1D-B983-4D22-84FD-9D783513AC66}" destId="{64C906C2-0A10-4251-B8D9-42FDA21EAA7B}" srcOrd="4" destOrd="0" parTransId="{37D17A22-0C38-45AF-85A3-E6298DA13E9C}" sibTransId="{76C4B1C5-5D3C-4F50-ACA7-371378DB44ED}"/>
    <dgm:cxn modelId="{6595A0A0-B826-4857-BB32-AB2A0F41B09C}" type="presOf" srcId="{3AD1A1C4-F6BC-4C4D-A54A-F192A7EFE769}" destId="{BB543CE1-1687-47C6-8384-E9E9BF1E189B}" srcOrd="0" destOrd="0" presId="urn:microsoft.com/office/officeart/2005/8/layout/vList2"/>
    <dgm:cxn modelId="{279C62A4-8A9E-4CEB-83BC-1CFF539ED223}" type="presOf" srcId="{2A707F1E-1607-4E56-AFDF-9593BF24883F}" destId="{DDDB76B1-D48C-4176-BEDC-814E8F290940}" srcOrd="0" destOrd="0" presId="urn:microsoft.com/office/officeart/2005/8/layout/vList2"/>
    <dgm:cxn modelId="{290DE0B7-4D0D-4E0D-8A92-55DDFFD5B1C0}" srcId="{C8D55A1D-B983-4D22-84FD-9D783513AC66}" destId="{942D069B-EBFD-4AD4-A922-485E9CD79909}" srcOrd="0" destOrd="0" parTransId="{28FC4243-46C0-49B5-A19C-EEBDADBA7E0F}" sibTransId="{4F4F8777-1176-4ADC-A0B0-B94248AFD490}"/>
    <dgm:cxn modelId="{4E4D4EBB-F2BE-4958-B251-E25AF4F2D482}" srcId="{C8D55A1D-B983-4D22-84FD-9D783513AC66}" destId="{3AD1A1C4-F6BC-4C4D-A54A-F192A7EFE769}" srcOrd="2" destOrd="0" parTransId="{BD3F476B-98E2-406A-8459-7875D8961BB9}" sibTransId="{9EA746C7-D606-4FA8-A821-5B710E1E7654}"/>
    <dgm:cxn modelId="{8887BABC-DB2A-4EB5-9B9C-D494D5C5CBF2}" srcId="{C8D55A1D-B983-4D22-84FD-9D783513AC66}" destId="{2A707F1E-1607-4E56-AFDF-9593BF24883F}" srcOrd="1" destOrd="0" parTransId="{BFB4443D-C3A2-4C70-A584-462B270EA25A}" sibTransId="{2355CEF4-5754-4C8B-884D-2849A4997FE5}"/>
    <dgm:cxn modelId="{824914E6-12EA-4660-B705-37178CBBB63C}" type="presOf" srcId="{1EB7D490-99CF-4786-89A8-541C375853AA}" destId="{AE7389A8-AEB6-4977-A54E-5BC35FD48E98}" srcOrd="0" destOrd="0" presId="urn:microsoft.com/office/officeart/2005/8/layout/vList2"/>
    <dgm:cxn modelId="{312C7B0E-A84D-4F8A-99CF-9500B0695639}" type="presParOf" srcId="{A2FE2381-3757-4730-AEA8-831EF3F817FD}" destId="{AFD3120A-B3C1-4D8C-9104-19B3DDE458AB}" srcOrd="0" destOrd="0" presId="urn:microsoft.com/office/officeart/2005/8/layout/vList2"/>
    <dgm:cxn modelId="{98F4A3AC-643E-4177-91F9-BDF5D4E757BF}" type="presParOf" srcId="{A2FE2381-3757-4730-AEA8-831EF3F817FD}" destId="{24F7A450-312F-407A-AB45-42F221A0AAC1}" srcOrd="1" destOrd="0" presId="urn:microsoft.com/office/officeart/2005/8/layout/vList2"/>
    <dgm:cxn modelId="{F331D599-8045-4580-A0D9-FC714844CDA3}" type="presParOf" srcId="{A2FE2381-3757-4730-AEA8-831EF3F817FD}" destId="{DDDB76B1-D48C-4176-BEDC-814E8F290940}" srcOrd="2" destOrd="0" presId="urn:microsoft.com/office/officeart/2005/8/layout/vList2"/>
    <dgm:cxn modelId="{F1F36E58-9B76-4799-883A-B114709AB4F8}" type="presParOf" srcId="{A2FE2381-3757-4730-AEA8-831EF3F817FD}" destId="{DD9EA752-DEA6-4C9E-A4C1-7D824B727C7A}" srcOrd="3" destOrd="0" presId="urn:microsoft.com/office/officeart/2005/8/layout/vList2"/>
    <dgm:cxn modelId="{EBEDE6C7-4320-4B18-BE76-9673E57E6D4D}" type="presParOf" srcId="{A2FE2381-3757-4730-AEA8-831EF3F817FD}" destId="{BB543CE1-1687-47C6-8384-E9E9BF1E189B}" srcOrd="4" destOrd="0" presId="urn:microsoft.com/office/officeart/2005/8/layout/vList2"/>
    <dgm:cxn modelId="{658A4C1A-23E5-4E4F-92A2-FDE65BD5EE77}" type="presParOf" srcId="{A2FE2381-3757-4730-AEA8-831EF3F817FD}" destId="{3EB954C2-D016-4B15-B8E1-1B48F5F74B5F}" srcOrd="5" destOrd="0" presId="urn:microsoft.com/office/officeart/2005/8/layout/vList2"/>
    <dgm:cxn modelId="{0B31EAE1-1365-43E6-8924-20AB4678C7C6}" type="presParOf" srcId="{A2FE2381-3757-4730-AEA8-831EF3F817FD}" destId="{AE7389A8-AEB6-4977-A54E-5BC35FD48E98}" srcOrd="6" destOrd="0" presId="urn:microsoft.com/office/officeart/2005/8/layout/vList2"/>
    <dgm:cxn modelId="{2F3EA0B6-D8EC-437F-9D2F-EB5A24F86FB7}" type="presParOf" srcId="{A2FE2381-3757-4730-AEA8-831EF3F817FD}" destId="{1791CFC5-28BD-4F7C-A9D7-7824985EA714}" srcOrd="7" destOrd="0" presId="urn:microsoft.com/office/officeart/2005/8/layout/vList2"/>
    <dgm:cxn modelId="{361FD197-6A92-4278-85BD-1DD892B57EAA}" type="presParOf" srcId="{A2FE2381-3757-4730-AEA8-831EF3F817FD}" destId="{2E019CCA-DAFC-4E1E-AE25-8BA9B53DDC13}" srcOrd="8"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7F93A7D-71A1-4758-AC4B-413085629959}" type="doc">
      <dgm:prSet loTypeId="urn:microsoft.com/office/officeart/2005/8/layout/vList2" loCatId="list" qsTypeId="urn:microsoft.com/office/officeart/2005/8/quickstyle/simple2" qsCatId="simple" csTypeId="urn:microsoft.com/office/officeart/2005/8/colors/colorful2" csCatId="colorful" phldr="1"/>
      <dgm:spPr/>
      <dgm:t>
        <a:bodyPr/>
        <a:lstStyle/>
        <a:p>
          <a:endParaRPr lang="en-US"/>
        </a:p>
      </dgm:t>
    </dgm:pt>
    <dgm:pt modelId="{E12C83F2-FFD5-403C-B10C-DB8FD172F1D8}">
      <dgm:prSet/>
      <dgm:spPr/>
      <dgm:t>
        <a:bodyPr/>
        <a:lstStyle/>
        <a:p>
          <a:r>
            <a:rPr lang="en-US" dirty="0"/>
            <a:t>Massachusetts legal criteria for being found NOT criminally responsible:</a:t>
          </a:r>
        </a:p>
      </dgm:t>
    </dgm:pt>
    <dgm:pt modelId="{70FA8560-10EE-418C-BD99-7C424DB16195}" type="parTrans" cxnId="{A7525668-A1DE-48C2-8C77-D1AC4F88A8E9}">
      <dgm:prSet/>
      <dgm:spPr/>
      <dgm:t>
        <a:bodyPr/>
        <a:lstStyle/>
        <a:p>
          <a:endParaRPr lang="en-US"/>
        </a:p>
      </dgm:t>
    </dgm:pt>
    <dgm:pt modelId="{8EC77338-50F5-4A69-91C3-0FAF8641FB76}" type="sibTrans" cxnId="{A7525668-A1DE-48C2-8C77-D1AC4F88A8E9}">
      <dgm:prSet/>
      <dgm:spPr/>
      <dgm:t>
        <a:bodyPr/>
        <a:lstStyle/>
        <a:p>
          <a:endParaRPr lang="en-US"/>
        </a:p>
      </dgm:t>
    </dgm:pt>
    <dgm:pt modelId="{2AF2E642-D368-4691-B9A4-11AB5AF44060}">
      <dgm:prSet/>
      <dgm:spPr/>
      <dgm:t>
        <a:bodyPr/>
        <a:lstStyle/>
        <a:p>
          <a:r>
            <a:rPr lang="en-US"/>
            <a:t>Inability to appreciate wrongfulness due to mental illness or mental defect at the time of the crime</a:t>
          </a:r>
        </a:p>
      </dgm:t>
    </dgm:pt>
    <dgm:pt modelId="{C43F9C91-69CF-457A-9561-E48C61F20920}" type="parTrans" cxnId="{CF5C94D1-02FF-42E6-B792-32D049EC4835}">
      <dgm:prSet/>
      <dgm:spPr/>
      <dgm:t>
        <a:bodyPr/>
        <a:lstStyle/>
        <a:p>
          <a:endParaRPr lang="en-US"/>
        </a:p>
      </dgm:t>
    </dgm:pt>
    <dgm:pt modelId="{4B184444-5C39-4C77-88F3-04123EB36FC1}" type="sibTrans" cxnId="{CF5C94D1-02FF-42E6-B792-32D049EC4835}">
      <dgm:prSet/>
      <dgm:spPr/>
      <dgm:t>
        <a:bodyPr/>
        <a:lstStyle/>
        <a:p>
          <a:endParaRPr lang="en-US"/>
        </a:p>
      </dgm:t>
    </dgm:pt>
    <dgm:pt modelId="{82A8BB8A-08A2-49B8-AF19-E7A7B9D07A50}">
      <dgm:prSet/>
      <dgm:spPr/>
      <dgm:t>
        <a:bodyPr/>
        <a:lstStyle/>
        <a:p>
          <a:r>
            <a:rPr lang="en-US"/>
            <a:t>Inability to conform conduct due to mental illness or mental defect at the time of the crime</a:t>
          </a:r>
        </a:p>
      </dgm:t>
    </dgm:pt>
    <dgm:pt modelId="{F188B138-EF53-4DAE-9385-6879ED2A9BD9}" type="parTrans" cxnId="{A958F2A1-2D0A-4C3F-A916-2E69C99FAFA9}">
      <dgm:prSet/>
      <dgm:spPr/>
      <dgm:t>
        <a:bodyPr/>
        <a:lstStyle/>
        <a:p>
          <a:endParaRPr lang="en-US"/>
        </a:p>
      </dgm:t>
    </dgm:pt>
    <dgm:pt modelId="{3ACF44C7-EDF0-4E7B-82F3-60C1EF1D285C}" type="sibTrans" cxnId="{A958F2A1-2D0A-4C3F-A916-2E69C99FAFA9}">
      <dgm:prSet/>
      <dgm:spPr/>
      <dgm:t>
        <a:bodyPr/>
        <a:lstStyle/>
        <a:p>
          <a:endParaRPr lang="en-US"/>
        </a:p>
      </dgm:t>
    </dgm:pt>
    <dgm:pt modelId="{6705E9DB-35CD-4107-8414-3BF0DC47B934}" type="pres">
      <dgm:prSet presAssocID="{D7F93A7D-71A1-4758-AC4B-413085629959}" presName="linear" presStyleCnt="0">
        <dgm:presLayoutVars>
          <dgm:animLvl val="lvl"/>
          <dgm:resizeHandles val="exact"/>
        </dgm:presLayoutVars>
      </dgm:prSet>
      <dgm:spPr/>
    </dgm:pt>
    <dgm:pt modelId="{6ECA9024-7505-4891-9B20-87EF9006CEFE}" type="pres">
      <dgm:prSet presAssocID="{E12C83F2-FFD5-403C-B10C-DB8FD172F1D8}" presName="parentText" presStyleLbl="node1" presStyleIdx="0" presStyleCnt="3">
        <dgm:presLayoutVars>
          <dgm:chMax val="0"/>
          <dgm:bulletEnabled val="1"/>
        </dgm:presLayoutVars>
      </dgm:prSet>
      <dgm:spPr/>
    </dgm:pt>
    <dgm:pt modelId="{60522625-48FD-4478-BA04-CB16FA0C90DF}" type="pres">
      <dgm:prSet presAssocID="{8EC77338-50F5-4A69-91C3-0FAF8641FB76}" presName="spacer" presStyleCnt="0"/>
      <dgm:spPr/>
    </dgm:pt>
    <dgm:pt modelId="{BEC79D1F-5BB4-4122-995D-7267E11819DF}" type="pres">
      <dgm:prSet presAssocID="{2AF2E642-D368-4691-B9A4-11AB5AF44060}" presName="parentText" presStyleLbl="node1" presStyleIdx="1" presStyleCnt="3">
        <dgm:presLayoutVars>
          <dgm:chMax val="0"/>
          <dgm:bulletEnabled val="1"/>
        </dgm:presLayoutVars>
      </dgm:prSet>
      <dgm:spPr/>
    </dgm:pt>
    <dgm:pt modelId="{F40778FE-E308-486D-A351-2D258BE46E22}" type="pres">
      <dgm:prSet presAssocID="{4B184444-5C39-4C77-88F3-04123EB36FC1}" presName="spacer" presStyleCnt="0"/>
      <dgm:spPr/>
    </dgm:pt>
    <dgm:pt modelId="{2577D6F3-FEB9-4951-8D2F-EF632A810084}" type="pres">
      <dgm:prSet presAssocID="{82A8BB8A-08A2-49B8-AF19-E7A7B9D07A50}" presName="parentText" presStyleLbl="node1" presStyleIdx="2" presStyleCnt="3">
        <dgm:presLayoutVars>
          <dgm:chMax val="0"/>
          <dgm:bulletEnabled val="1"/>
        </dgm:presLayoutVars>
      </dgm:prSet>
      <dgm:spPr/>
    </dgm:pt>
  </dgm:ptLst>
  <dgm:cxnLst>
    <dgm:cxn modelId="{B9594C38-74D6-4298-A3C2-E72F64803608}" type="presOf" srcId="{D7F93A7D-71A1-4758-AC4B-413085629959}" destId="{6705E9DB-35CD-4107-8414-3BF0DC47B934}" srcOrd="0" destOrd="0" presId="urn:microsoft.com/office/officeart/2005/8/layout/vList2"/>
    <dgm:cxn modelId="{7B4DFE62-2A3C-4D14-A7AF-B593DE34EDAD}" type="presOf" srcId="{82A8BB8A-08A2-49B8-AF19-E7A7B9D07A50}" destId="{2577D6F3-FEB9-4951-8D2F-EF632A810084}" srcOrd="0" destOrd="0" presId="urn:microsoft.com/office/officeart/2005/8/layout/vList2"/>
    <dgm:cxn modelId="{D3931A65-F259-4D96-814D-76B26F9BFE8E}" type="presOf" srcId="{E12C83F2-FFD5-403C-B10C-DB8FD172F1D8}" destId="{6ECA9024-7505-4891-9B20-87EF9006CEFE}" srcOrd="0" destOrd="0" presId="urn:microsoft.com/office/officeart/2005/8/layout/vList2"/>
    <dgm:cxn modelId="{A7525668-A1DE-48C2-8C77-D1AC4F88A8E9}" srcId="{D7F93A7D-71A1-4758-AC4B-413085629959}" destId="{E12C83F2-FFD5-403C-B10C-DB8FD172F1D8}" srcOrd="0" destOrd="0" parTransId="{70FA8560-10EE-418C-BD99-7C424DB16195}" sibTransId="{8EC77338-50F5-4A69-91C3-0FAF8641FB76}"/>
    <dgm:cxn modelId="{2A1A628D-FE66-46E9-9F90-D0E68EAF6195}" type="presOf" srcId="{2AF2E642-D368-4691-B9A4-11AB5AF44060}" destId="{BEC79D1F-5BB4-4122-995D-7267E11819DF}" srcOrd="0" destOrd="0" presId="urn:microsoft.com/office/officeart/2005/8/layout/vList2"/>
    <dgm:cxn modelId="{A958F2A1-2D0A-4C3F-A916-2E69C99FAFA9}" srcId="{D7F93A7D-71A1-4758-AC4B-413085629959}" destId="{82A8BB8A-08A2-49B8-AF19-E7A7B9D07A50}" srcOrd="2" destOrd="0" parTransId="{F188B138-EF53-4DAE-9385-6879ED2A9BD9}" sibTransId="{3ACF44C7-EDF0-4E7B-82F3-60C1EF1D285C}"/>
    <dgm:cxn modelId="{CF5C94D1-02FF-42E6-B792-32D049EC4835}" srcId="{D7F93A7D-71A1-4758-AC4B-413085629959}" destId="{2AF2E642-D368-4691-B9A4-11AB5AF44060}" srcOrd="1" destOrd="0" parTransId="{C43F9C91-69CF-457A-9561-E48C61F20920}" sibTransId="{4B184444-5C39-4C77-88F3-04123EB36FC1}"/>
    <dgm:cxn modelId="{1BDE08EE-B819-47AC-BDB3-E2BC116ECE51}" type="presParOf" srcId="{6705E9DB-35CD-4107-8414-3BF0DC47B934}" destId="{6ECA9024-7505-4891-9B20-87EF9006CEFE}" srcOrd="0" destOrd="0" presId="urn:microsoft.com/office/officeart/2005/8/layout/vList2"/>
    <dgm:cxn modelId="{529E53AC-D325-4AF1-8BEF-6E925BB97971}" type="presParOf" srcId="{6705E9DB-35CD-4107-8414-3BF0DC47B934}" destId="{60522625-48FD-4478-BA04-CB16FA0C90DF}" srcOrd="1" destOrd="0" presId="urn:microsoft.com/office/officeart/2005/8/layout/vList2"/>
    <dgm:cxn modelId="{FE16B44B-5BDC-426C-A8EE-05CE4E22043A}" type="presParOf" srcId="{6705E9DB-35CD-4107-8414-3BF0DC47B934}" destId="{BEC79D1F-5BB4-4122-995D-7267E11819DF}" srcOrd="2" destOrd="0" presId="urn:microsoft.com/office/officeart/2005/8/layout/vList2"/>
    <dgm:cxn modelId="{63C4129D-D95F-469D-BB6E-97DF0EAAF0FA}" type="presParOf" srcId="{6705E9DB-35CD-4107-8414-3BF0DC47B934}" destId="{F40778FE-E308-486D-A351-2D258BE46E22}" srcOrd="3" destOrd="0" presId="urn:microsoft.com/office/officeart/2005/8/layout/vList2"/>
    <dgm:cxn modelId="{A667A877-26DF-438C-BC18-ACF86E3C1515}" type="presParOf" srcId="{6705E9DB-35CD-4107-8414-3BF0DC47B934}" destId="{2577D6F3-FEB9-4951-8D2F-EF632A810084}" srcOrd="4"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4515A85-EB74-4520-8FA2-4CE7BCF69109}" type="doc">
      <dgm:prSet loTypeId="urn:microsoft.com/office/officeart/2005/8/layout/default" loCatId="list" qsTypeId="urn:microsoft.com/office/officeart/2005/8/quickstyle/simple2" qsCatId="simple" csTypeId="urn:microsoft.com/office/officeart/2005/8/colors/colorful2" csCatId="colorful" phldr="1"/>
      <dgm:spPr/>
      <dgm:t>
        <a:bodyPr/>
        <a:lstStyle/>
        <a:p>
          <a:endParaRPr lang="en-US"/>
        </a:p>
      </dgm:t>
    </dgm:pt>
    <dgm:pt modelId="{411C9022-660B-47C8-8CB2-125A6248F38F}">
      <dgm:prSet/>
      <dgm:spPr/>
      <dgm:t>
        <a:bodyPr/>
        <a:lstStyle/>
        <a:p>
          <a:r>
            <a:rPr lang="en-US" baseline="0"/>
            <a:t>Solomon Carter Fuller (SCF), Boston</a:t>
          </a:r>
          <a:endParaRPr lang="en-US"/>
        </a:p>
      </dgm:t>
    </dgm:pt>
    <dgm:pt modelId="{FF56AD61-3BC0-47B8-8442-97FC14D38CDA}" type="parTrans" cxnId="{09076883-8DE6-487B-AB76-4714A93487E8}">
      <dgm:prSet/>
      <dgm:spPr/>
      <dgm:t>
        <a:bodyPr/>
        <a:lstStyle/>
        <a:p>
          <a:endParaRPr lang="en-US"/>
        </a:p>
      </dgm:t>
    </dgm:pt>
    <dgm:pt modelId="{8E93F991-7165-406F-9AE8-A3199741A27B}" type="sibTrans" cxnId="{09076883-8DE6-487B-AB76-4714A93487E8}">
      <dgm:prSet/>
      <dgm:spPr/>
      <dgm:t>
        <a:bodyPr/>
        <a:lstStyle/>
        <a:p>
          <a:endParaRPr lang="en-US"/>
        </a:p>
      </dgm:t>
    </dgm:pt>
    <dgm:pt modelId="{599ABEEB-F309-40B0-891B-693F00F5926D}">
      <dgm:prSet/>
      <dgm:spPr/>
      <dgm:t>
        <a:bodyPr/>
        <a:lstStyle/>
        <a:p>
          <a:r>
            <a:rPr lang="en-US" baseline="0"/>
            <a:t>Worcester Recovery Center and Hospital (WRCH)</a:t>
          </a:r>
          <a:endParaRPr lang="en-US"/>
        </a:p>
      </dgm:t>
    </dgm:pt>
    <dgm:pt modelId="{1BB04D5A-901F-4845-BC1C-6C96CBEEF4FA}" type="parTrans" cxnId="{C8CA8692-36CF-4E13-A15F-D0479A9ACB92}">
      <dgm:prSet/>
      <dgm:spPr/>
      <dgm:t>
        <a:bodyPr/>
        <a:lstStyle/>
        <a:p>
          <a:endParaRPr lang="en-US"/>
        </a:p>
      </dgm:t>
    </dgm:pt>
    <dgm:pt modelId="{2CDF1E63-996A-453D-AB84-1F257B7EFE4B}" type="sibTrans" cxnId="{C8CA8692-36CF-4E13-A15F-D0479A9ACB92}">
      <dgm:prSet/>
      <dgm:spPr/>
      <dgm:t>
        <a:bodyPr/>
        <a:lstStyle/>
        <a:p>
          <a:endParaRPr lang="en-US"/>
        </a:p>
      </dgm:t>
    </dgm:pt>
    <dgm:pt modelId="{3A03DD81-515D-478E-946A-5AD4E509380A}">
      <dgm:prSet/>
      <dgm:spPr/>
      <dgm:t>
        <a:bodyPr/>
        <a:lstStyle/>
        <a:p>
          <a:r>
            <a:rPr lang="en-US" baseline="0" dirty="0"/>
            <a:t>Hawthorne Mental Health Units, Tewksbury State Hospital</a:t>
          </a:r>
          <a:endParaRPr lang="en-US" dirty="0"/>
        </a:p>
      </dgm:t>
    </dgm:pt>
    <dgm:pt modelId="{8F08B6A1-457E-4F3C-A547-564B5CEF741C}" type="parTrans" cxnId="{921B50EC-C2B5-42C1-B3B0-B90D2C692963}">
      <dgm:prSet/>
      <dgm:spPr/>
      <dgm:t>
        <a:bodyPr/>
        <a:lstStyle/>
        <a:p>
          <a:endParaRPr lang="en-US"/>
        </a:p>
      </dgm:t>
    </dgm:pt>
    <dgm:pt modelId="{2BDF21B1-2AFF-491F-AC20-FFBBFAAF12AF}" type="sibTrans" cxnId="{921B50EC-C2B5-42C1-B3B0-B90D2C692963}">
      <dgm:prSet/>
      <dgm:spPr/>
      <dgm:t>
        <a:bodyPr/>
        <a:lstStyle/>
        <a:p>
          <a:endParaRPr lang="en-US"/>
        </a:p>
      </dgm:t>
    </dgm:pt>
    <dgm:pt modelId="{4BD65C74-4BB4-44AB-A44A-4B24609F10D0}">
      <dgm:prSet/>
      <dgm:spPr/>
      <dgm:t>
        <a:bodyPr/>
        <a:lstStyle/>
        <a:p>
          <a:r>
            <a:rPr lang="en-US" baseline="0"/>
            <a:t>Metro Boston Mental Health Units at Lemuel Shattuck Hospital (LSH)</a:t>
          </a:r>
          <a:endParaRPr lang="en-US"/>
        </a:p>
      </dgm:t>
    </dgm:pt>
    <dgm:pt modelId="{C8D7CB21-FD88-4438-9402-57A07F338C6E}" type="parTrans" cxnId="{0F42AECB-1CBD-4725-8817-523E29C618F9}">
      <dgm:prSet/>
      <dgm:spPr/>
      <dgm:t>
        <a:bodyPr/>
        <a:lstStyle/>
        <a:p>
          <a:endParaRPr lang="en-US"/>
        </a:p>
      </dgm:t>
    </dgm:pt>
    <dgm:pt modelId="{4FADCE13-DF13-412F-99D1-18C4D277D141}" type="sibTrans" cxnId="{0F42AECB-1CBD-4725-8817-523E29C618F9}">
      <dgm:prSet/>
      <dgm:spPr/>
      <dgm:t>
        <a:bodyPr/>
        <a:lstStyle/>
        <a:p>
          <a:endParaRPr lang="en-US"/>
        </a:p>
      </dgm:t>
    </dgm:pt>
    <dgm:pt modelId="{A554A049-ACE0-40B4-A5E5-7AF87BEF18B4}">
      <dgm:prSet/>
      <dgm:spPr/>
      <dgm:t>
        <a:bodyPr/>
        <a:lstStyle/>
        <a:p>
          <a:r>
            <a:rPr lang="en-US" dirty="0"/>
            <a:t>(contracted) Mtn. View/Valley Springs (Holyoke)</a:t>
          </a:r>
        </a:p>
      </dgm:t>
    </dgm:pt>
    <dgm:pt modelId="{6EF9F49A-CF35-440B-9EE9-DAFC24EF71E9}" type="parTrans" cxnId="{85049BA2-C8EC-41F0-A442-1AF21DE05FE5}">
      <dgm:prSet/>
      <dgm:spPr/>
      <dgm:t>
        <a:bodyPr/>
        <a:lstStyle/>
        <a:p>
          <a:endParaRPr lang="en-US"/>
        </a:p>
      </dgm:t>
    </dgm:pt>
    <dgm:pt modelId="{905D6EBD-BC40-4671-8FCD-E65F9F89E8EB}" type="sibTrans" cxnId="{85049BA2-C8EC-41F0-A442-1AF21DE05FE5}">
      <dgm:prSet/>
      <dgm:spPr/>
      <dgm:t>
        <a:bodyPr/>
        <a:lstStyle/>
        <a:p>
          <a:endParaRPr lang="en-US"/>
        </a:p>
      </dgm:t>
    </dgm:pt>
    <dgm:pt modelId="{A7E34B10-FFC3-439E-B806-702B6CF5B95E}">
      <dgm:prSet/>
      <dgm:spPr/>
      <dgm:t>
        <a:bodyPr/>
        <a:lstStyle/>
        <a:p>
          <a:r>
            <a:rPr lang="en-US" baseline="0" dirty="0"/>
            <a:t>Taunton State Hospital</a:t>
          </a:r>
          <a:endParaRPr lang="en-US" dirty="0"/>
        </a:p>
      </dgm:t>
    </dgm:pt>
    <dgm:pt modelId="{E9CA9B9A-D10B-49B7-8549-366640B4A3FD}" type="parTrans" cxnId="{886C103D-5DAF-4412-814F-58DB224A2777}">
      <dgm:prSet/>
      <dgm:spPr/>
      <dgm:t>
        <a:bodyPr/>
        <a:lstStyle/>
        <a:p>
          <a:endParaRPr lang="en-US"/>
        </a:p>
      </dgm:t>
    </dgm:pt>
    <dgm:pt modelId="{F6FB2DD6-50CE-4E03-83BA-0FC38BADC535}" type="sibTrans" cxnId="{886C103D-5DAF-4412-814F-58DB224A2777}">
      <dgm:prSet/>
      <dgm:spPr/>
      <dgm:t>
        <a:bodyPr/>
        <a:lstStyle/>
        <a:p>
          <a:endParaRPr lang="en-US"/>
        </a:p>
      </dgm:t>
    </dgm:pt>
    <dgm:pt modelId="{353D9255-1B1F-4D57-8BEE-AE122CFE2B69}" type="pres">
      <dgm:prSet presAssocID="{94515A85-EB74-4520-8FA2-4CE7BCF69109}" presName="diagram" presStyleCnt="0">
        <dgm:presLayoutVars>
          <dgm:dir/>
          <dgm:resizeHandles val="exact"/>
        </dgm:presLayoutVars>
      </dgm:prSet>
      <dgm:spPr/>
    </dgm:pt>
    <dgm:pt modelId="{EE85D5BD-905D-41B8-9D32-D64E82715B27}" type="pres">
      <dgm:prSet presAssocID="{411C9022-660B-47C8-8CB2-125A6248F38F}" presName="node" presStyleLbl="node1" presStyleIdx="0" presStyleCnt="6">
        <dgm:presLayoutVars>
          <dgm:bulletEnabled val="1"/>
        </dgm:presLayoutVars>
      </dgm:prSet>
      <dgm:spPr/>
    </dgm:pt>
    <dgm:pt modelId="{34EDD715-5CAC-4F5D-9F7E-69739461B94B}" type="pres">
      <dgm:prSet presAssocID="{8E93F991-7165-406F-9AE8-A3199741A27B}" presName="sibTrans" presStyleCnt="0"/>
      <dgm:spPr/>
    </dgm:pt>
    <dgm:pt modelId="{61D37F35-B6D7-4A15-9A4E-E223FB8CA180}" type="pres">
      <dgm:prSet presAssocID="{599ABEEB-F309-40B0-891B-693F00F5926D}" presName="node" presStyleLbl="node1" presStyleIdx="1" presStyleCnt="6">
        <dgm:presLayoutVars>
          <dgm:bulletEnabled val="1"/>
        </dgm:presLayoutVars>
      </dgm:prSet>
      <dgm:spPr/>
    </dgm:pt>
    <dgm:pt modelId="{47380488-3A1A-40D6-A95A-A7CD342801E7}" type="pres">
      <dgm:prSet presAssocID="{2CDF1E63-996A-453D-AB84-1F257B7EFE4B}" presName="sibTrans" presStyleCnt="0"/>
      <dgm:spPr/>
    </dgm:pt>
    <dgm:pt modelId="{B793E84C-F059-49D0-BBED-3BA8AABB0674}" type="pres">
      <dgm:prSet presAssocID="{3A03DD81-515D-478E-946A-5AD4E509380A}" presName="node" presStyleLbl="node1" presStyleIdx="2" presStyleCnt="6">
        <dgm:presLayoutVars>
          <dgm:bulletEnabled val="1"/>
        </dgm:presLayoutVars>
      </dgm:prSet>
      <dgm:spPr/>
    </dgm:pt>
    <dgm:pt modelId="{2002E06C-017D-413E-AD62-05AFD030991F}" type="pres">
      <dgm:prSet presAssocID="{2BDF21B1-2AFF-491F-AC20-FFBBFAAF12AF}" presName="sibTrans" presStyleCnt="0"/>
      <dgm:spPr/>
    </dgm:pt>
    <dgm:pt modelId="{FE3D46C2-F9F3-4E44-8D9B-876C89F47011}" type="pres">
      <dgm:prSet presAssocID="{4BD65C74-4BB4-44AB-A44A-4B24609F10D0}" presName="node" presStyleLbl="node1" presStyleIdx="3" presStyleCnt="6">
        <dgm:presLayoutVars>
          <dgm:bulletEnabled val="1"/>
        </dgm:presLayoutVars>
      </dgm:prSet>
      <dgm:spPr/>
    </dgm:pt>
    <dgm:pt modelId="{05183FE5-2624-4CCE-9E5A-F820DD01449D}" type="pres">
      <dgm:prSet presAssocID="{4FADCE13-DF13-412F-99D1-18C4D277D141}" presName="sibTrans" presStyleCnt="0"/>
      <dgm:spPr/>
    </dgm:pt>
    <dgm:pt modelId="{0E8036A2-2FF5-4E6F-951C-39E5F650A02B}" type="pres">
      <dgm:prSet presAssocID="{A554A049-ACE0-40B4-A5E5-7AF87BEF18B4}" presName="node" presStyleLbl="node1" presStyleIdx="4" presStyleCnt="6">
        <dgm:presLayoutVars>
          <dgm:bulletEnabled val="1"/>
        </dgm:presLayoutVars>
      </dgm:prSet>
      <dgm:spPr/>
    </dgm:pt>
    <dgm:pt modelId="{731B48A9-5401-4CB6-857A-6BD7CFC43B14}" type="pres">
      <dgm:prSet presAssocID="{905D6EBD-BC40-4671-8FCD-E65F9F89E8EB}" presName="sibTrans" presStyleCnt="0"/>
      <dgm:spPr/>
    </dgm:pt>
    <dgm:pt modelId="{832ED8B7-7256-402E-9E41-17C41C26AA44}" type="pres">
      <dgm:prSet presAssocID="{A7E34B10-FFC3-439E-B806-702B6CF5B95E}" presName="node" presStyleLbl="node1" presStyleIdx="5" presStyleCnt="6">
        <dgm:presLayoutVars>
          <dgm:bulletEnabled val="1"/>
        </dgm:presLayoutVars>
      </dgm:prSet>
      <dgm:spPr/>
    </dgm:pt>
  </dgm:ptLst>
  <dgm:cxnLst>
    <dgm:cxn modelId="{736BAE20-929A-419B-BC36-AFA1FB9BEA6D}" type="presOf" srcId="{A7E34B10-FFC3-439E-B806-702B6CF5B95E}" destId="{832ED8B7-7256-402E-9E41-17C41C26AA44}" srcOrd="0" destOrd="0" presId="urn:microsoft.com/office/officeart/2005/8/layout/default"/>
    <dgm:cxn modelId="{886C103D-5DAF-4412-814F-58DB224A2777}" srcId="{94515A85-EB74-4520-8FA2-4CE7BCF69109}" destId="{A7E34B10-FFC3-439E-B806-702B6CF5B95E}" srcOrd="5" destOrd="0" parTransId="{E9CA9B9A-D10B-49B7-8549-366640B4A3FD}" sibTransId="{F6FB2DD6-50CE-4E03-83BA-0FC38BADC535}"/>
    <dgm:cxn modelId="{68001D6C-51E0-4339-82FD-AC49778390F5}" type="presOf" srcId="{4BD65C74-4BB4-44AB-A44A-4B24609F10D0}" destId="{FE3D46C2-F9F3-4E44-8D9B-876C89F47011}" srcOrd="0" destOrd="0" presId="urn:microsoft.com/office/officeart/2005/8/layout/default"/>
    <dgm:cxn modelId="{D65BE26E-F83F-4ED7-B1DE-A7F777BCA94B}" type="presOf" srcId="{3A03DD81-515D-478E-946A-5AD4E509380A}" destId="{B793E84C-F059-49D0-BBED-3BA8AABB0674}" srcOrd="0" destOrd="0" presId="urn:microsoft.com/office/officeart/2005/8/layout/default"/>
    <dgm:cxn modelId="{DB01B07A-3A48-402C-9855-032591F14080}" type="presOf" srcId="{411C9022-660B-47C8-8CB2-125A6248F38F}" destId="{EE85D5BD-905D-41B8-9D32-D64E82715B27}" srcOrd="0" destOrd="0" presId="urn:microsoft.com/office/officeart/2005/8/layout/default"/>
    <dgm:cxn modelId="{09076883-8DE6-487B-AB76-4714A93487E8}" srcId="{94515A85-EB74-4520-8FA2-4CE7BCF69109}" destId="{411C9022-660B-47C8-8CB2-125A6248F38F}" srcOrd="0" destOrd="0" parTransId="{FF56AD61-3BC0-47B8-8442-97FC14D38CDA}" sibTransId="{8E93F991-7165-406F-9AE8-A3199741A27B}"/>
    <dgm:cxn modelId="{C8CA8692-36CF-4E13-A15F-D0479A9ACB92}" srcId="{94515A85-EB74-4520-8FA2-4CE7BCF69109}" destId="{599ABEEB-F309-40B0-891B-693F00F5926D}" srcOrd="1" destOrd="0" parTransId="{1BB04D5A-901F-4845-BC1C-6C96CBEEF4FA}" sibTransId="{2CDF1E63-996A-453D-AB84-1F257B7EFE4B}"/>
    <dgm:cxn modelId="{85049BA2-C8EC-41F0-A442-1AF21DE05FE5}" srcId="{94515A85-EB74-4520-8FA2-4CE7BCF69109}" destId="{A554A049-ACE0-40B4-A5E5-7AF87BEF18B4}" srcOrd="4" destOrd="0" parTransId="{6EF9F49A-CF35-440B-9EE9-DAFC24EF71E9}" sibTransId="{905D6EBD-BC40-4671-8FCD-E65F9F89E8EB}"/>
    <dgm:cxn modelId="{0F42AECB-1CBD-4725-8817-523E29C618F9}" srcId="{94515A85-EB74-4520-8FA2-4CE7BCF69109}" destId="{4BD65C74-4BB4-44AB-A44A-4B24609F10D0}" srcOrd="3" destOrd="0" parTransId="{C8D7CB21-FD88-4438-9402-57A07F338C6E}" sibTransId="{4FADCE13-DF13-412F-99D1-18C4D277D141}"/>
    <dgm:cxn modelId="{1A71F6D2-16EC-457B-857E-DB68F9DB5014}" type="presOf" srcId="{599ABEEB-F309-40B0-891B-693F00F5926D}" destId="{61D37F35-B6D7-4A15-9A4E-E223FB8CA180}" srcOrd="0" destOrd="0" presId="urn:microsoft.com/office/officeart/2005/8/layout/default"/>
    <dgm:cxn modelId="{7F7B9FE9-39E0-49AC-95E2-7C73F3F59196}" type="presOf" srcId="{A554A049-ACE0-40B4-A5E5-7AF87BEF18B4}" destId="{0E8036A2-2FF5-4E6F-951C-39E5F650A02B}" srcOrd="0" destOrd="0" presId="urn:microsoft.com/office/officeart/2005/8/layout/default"/>
    <dgm:cxn modelId="{921B50EC-C2B5-42C1-B3B0-B90D2C692963}" srcId="{94515A85-EB74-4520-8FA2-4CE7BCF69109}" destId="{3A03DD81-515D-478E-946A-5AD4E509380A}" srcOrd="2" destOrd="0" parTransId="{8F08B6A1-457E-4F3C-A547-564B5CEF741C}" sibTransId="{2BDF21B1-2AFF-491F-AC20-FFBBFAAF12AF}"/>
    <dgm:cxn modelId="{1FEBACEC-017D-46E6-80B3-4FD1A16875DC}" type="presOf" srcId="{94515A85-EB74-4520-8FA2-4CE7BCF69109}" destId="{353D9255-1B1F-4D57-8BEE-AE122CFE2B69}" srcOrd="0" destOrd="0" presId="urn:microsoft.com/office/officeart/2005/8/layout/default"/>
    <dgm:cxn modelId="{BDDBE104-CCB2-4AF8-940E-AECA1F475E73}" type="presParOf" srcId="{353D9255-1B1F-4D57-8BEE-AE122CFE2B69}" destId="{EE85D5BD-905D-41B8-9D32-D64E82715B27}" srcOrd="0" destOrd="0" presId="urn:microsoft.com/office/officeart/2005/8/layout/default"/>
    <dgm:cxn modelId="{A7090A74-B3C4-4CC5-B63D-7EAAD895928D}" type="presParOf" srcId="{353D9255-1B1F-4D57-8BEE-AE122CFE2B69}" destId="{34EDD715-5CAC-4F5D-9F7E-69739461B94B}" srcOrd="1" destOrd="0" presId="urn:microsoft.com/office/officeart/2005/8/layout/default"/>
    <dgm:cxn modelId="{58E70AC5-3BC3-4DE2-BC79-2B979EABA6BA}" type="presParOf" srcId="{353D9255-1B1F-4D57-8BEE-AE122CFE2B69}" destId="{61D37F35-B6D7-4A15-9A4E-E223FB8CA180}" srcOrd="2" destOrd="0" presId="urn:microsoft.com/office/officeart/2005/8/layout/default"/>
    <dgm:cxn modelId="{8ACFD2C0-31F2-431E-B808-88CBB00EEC6A}" type="presParOf" srcId="{353D9255-1B1F-4D57-8BEE-AE122CFE2B69}" destId="{47380488-3A1A-40D6-A95A-A7CD342801E7}" srcOrd="3" destOrd="0" presId="urn:microsoft.com/office/officeart/2005/8/layout/default"/>
    <dgm:cxn modelId="{BA963ABA-ED43-468F-9626-9C54D9F15B1A}" type="presParOf" srcId="{353D9255-1B1F-4D57-8BEE-AE122CFE2B69}" destId="{B793E84C-F059-49D0-BBED-3BA8AABB0674}" srcOrd="4" destOrd="0" presId="urn:microsoft.com/office/officeart/2005/8/layout/default"/>
    <dgm:cxn modelId="{71784367-3259-4F38-BCAA-30979AB90DF1}" type="presParOf" srcId="{353D9255-1B1F-4D57-8BEE-AE122CFE2B69}" destId="{2002E06C-017D-413E-AD62-05AFD030991F}" srcOrd="5" destOrd="0" presId="urn:microsoft.com/office/officeart/2005/8/layout/default"/>
    <dgm:cxn modelId="{AE9A43A1-05DF-4BA2-A3FD-4F165474A238}" type="presParOf" srcId="{353D9255-1B1F-4D57-8BEE-AE122CFE2B69}" destId="{FE3D46C2-F9F3-4E44-8D9B-876C89F47011}" srcOrd="6" destOrd="0" presId="urn:microsoft.com/office/officeart/2005/8/layout/default"/>
    <dgm:cxn modelId="{F662EDC2-C40F-4880-B796-6BB556C63973}" type="presParOf" srcId="{353D9255-1B1F-4D57-8BEE-AE122CFE2B69}" destId="{05183FE5-2624-4CCE-9E5A-F820DD01449D}" srcOrd="7" destOrd="0" presId="urn:microsoft.com/office/officeart/2005/8/layout/default"/>
    <dgm:cxn modelId="{87556630-ECA1-4802-B30A-612490CD8C7E}" type="presParOf" srcId="{353D9255-1B1F-4D57-8BEE-AE122CFE2B69}" destId="{0E8036A2-2FF5-4E6F-951C-39E5F650A02B}" srcOrd="8" destOrd="0" presId="urn:microsoft.com/office/officeart/2005/8/layout/default"/>
    <dgm:cxn modelId="{3B9F5B85-068A-4CFC-945F-653D28FE68DB}" type="presParOf" srcId="{353D9255-1B1F-4D57-8BEE-AE122CFE2B69}" destId="{731B48A9-5401-4CB6-857A-6BD7CFC43B14}" srcOrd="9" destOrd="0" presId="urn:microsoft.com/office/officeart/2005/8/layout/default"/>
    <dgm:cxn modelId="{8EA928DB-FD45-46CB-9752-C35028ED2877}" type="presParOf" srcId="{353D9255-1B1F-4D57-8BEE-AE122CFE2B69}" destId="{832ED8B7-7256-402E-9E41-17C41C26AA44}" srcOrd="10"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AEEFC5C5-DD89-462C-A494-0D49F7E6311E}" type="doc">
      <dgm:prSet loTypeId="urn:microsoft.com/office/officeart/2005/8/layout/vList2" loCatId="list" qsTypeId="urn:microsoft.com/office/officeart/2005/8/quickstyle/simple2" qsCatId="simple" csTypeId="urn:microsoft.com/office/officeart/2005/8/colors/colorful2" csCatId="colorful" phldr="1"/>
      <dgm:spPr/>
      <dgm:t>
        <a:bodyPr/>
        <a:lstStyle/>
        <a:p>
          <a:endParaRPr lang="en-US"/>
        </a:p>
      </dgm:t>
    </dgm:pt>
    <dgm:pt modelId="{8C5BD472-B1FD-423F-9710-1268285BD2E5}">
      <dgm:prSet/>
      <dgm:spPr/>
      <dgm:t>
        <a:bodyPr/>
        <a:lstStyle/>
        <a:p>
          <a:r>
            <a:rPr lang="en-US" baseline="0"/>
            <a:t>Age 19 and over</a:t>
          </a:r>
          <a:endParaRPr lang="en-US"/>
        </a:p>
      </dgm:t>
    </dgm:pt>
    <dgm:pt modelId="{513BFDBF-2F75-45E4-BBDA-98927AFDBD0A}" type="parTrans" cxnId="{DED5B79D-4801-49DA-AC4D-E4F0DCBD2F00}">
      <dgm:prSet/>
      <dgm:spPr/>
      <dgm:t>
        <a:bodyPr/>
        <a:lstStyle/>
        <a:p>
          <a:endParaRPr lang="en-US"/>
        </a:p>
      </dgm:t>
    </dgm:pt>
    <dgm:pt modelId="{58A5F1B7-E172-470B-A541-9DD9D2778361}" type="sibTrans" cxnId="{DED5B79D-4801-49DA-AC4D-E4F0DCBD2F00}">
      <dgm:prSet/>
      <dgm:spPr/>
      <dgm:t>
        <a:bodyPr/>
        <a:lstStyle/>
        <a:p>
          <a:endParaRPr lang="en-US"/>
        </a:p>
      </dgm:t>
    </dgm:pt>
    <dgm:pt modelId="{1A2AA1C7-248A-4139-B12A-8595150FA9A4}">
      <dgm:prSet/>
      <dgm:spPr/>
      <dgm:t>
        <a:bodyPr/>
        <a:lstStyle/>
        <a:p>
          <a:r>
            <a:rPr lang="en-US" baseline="0"/>
            <a:t>Evaluation and commitment for treatment</a:t>
          </a:r>
          <a:endParaRPr lang="en-US"/>
        </a:p>
      </dgm:t>
    </dgm:pt>
    <dgm:pt modelId="{8A443DFE-D4D2-4F7F-BBB7-84F892C58E79}" type="parTrans" cxnId="{821BA995-47AE-4F72-9892-A7A06258FDDF}">
      <dgm:prSet/>
      <dgm:spPr/>
      <dgm:t>
        <a:bodyPr/>
        <a:lstStyle/>
        <a:p>
          <a:endParaRPr lang="en-US"/>
        </a:p>
      </dgm:t>
    </dgm:pt>
    <dgm:pt modelId="{C99F2F16-50AF-4470-B7CE-68878928C2E5}" type="sibTrans" cxnId="{821BA995-47AE-4F72-9892-A7A06258FDDF}">
      <dgm:prSet/>
      <dgm:spPr/>
      <dgm:t>
        <a:bodyPr/>
        <a:lstStyle/>
        <a:p>
          <a:endParaRPr lang="en-US"/>
        </a:p>
      </dgm:t>
    </dgm:pt>
    <dgm:pt modelId="{EABCCDEC-F857-47F0-BE98-515135CE1D6B}">
      <dgm:prSet/>
      <dgm:spPr/>
      <dgm:t>
        <a:bodyPr/>
        <a:lstStyle/>
        <a:p>
          <a:r>
            <a:rPr lang="en-US" baseline="0" dirty="0"/>
            <a:t>Forensic cases comprise nearly all admissions</a:t>
          </a:r>
          <a:endParaRPr lang="en-US" dirty="0"/>
        </a:p>
      </dgm:t>
    </dgm:pt>
    <dgm:pt modelId="{2DC6552B-BF7C-4126-B16A-623816021A18}" type="parTrans" cxnId="{B8254574-F559-452D-8EE2-1314702AD436}">
      <dgm:prSet/>
      <dgm:spPr/>
      <dgm:t>
        <a:bodyPr/>
        <a:lstStyle/>
        <a:p>
          <a:endParaRPr lang="en-US"/>
        </a:p>
      </dgm:t>
    </dgm:pt>
    <dgm:pt modelId="{D422A193-D887-4E2E-ABD9-228EBA1FECA1}" type="sibTrans" cxnId="{B8254574-F559-452D-8EE2-1314702AD436}">
      <dgm:prSet/>
      <dgm:spPr/>
      <dgm:t>
        <a:bodyPr/>
        <a:lstStyle/>
        <a:p>
          <a:endParaRPr lang="en-US"/>
        </a:p>
      </dgm:t>
    </dgm:pt>
    <dgm:pt modelId="{9B710CB0-53A8-42F0-8F59-AD32C8152400}">
      <dgm:prSet/>
      <dgm:spPr/>
      <dgm:t>
        <a:bodyPr/>
        <a:lstStyle/>
        <a:p>
          <a:r>
            <a:rPr lang="en-US" baseline="0"/>
            <a:t>Civil and voluntary patients</a:t>
          </a:r>
          <a:endParaRPr lang="en-US"/>
        </a:p>
      </dgm:t>
    </dgm:pt>
    <dgm:pt modelId="{5BB26322-9F3C-4E19-826E-D8A0D1F41761}" type="parTrans" cxnId="{48BB8D8C-A77F-4ECC-BBAD-1255B5E97650}">
      <dgm:prSet/>
      <dgm:spPr/>
      <dgm:t>
        <a:bodyPr/>
        <a:lstStyle/>
        <a:p>
          <a:endParaRPr lang="en-US"/>
        </a:p>
      </dgm:t>
    </dgm:pt>
    <dgm:pt modelId="{3E83D58E-E465-4CE6-A845-F618569E2338}" type="sibTrans" cxnId="{48BB8D8C-A77F-4ECC-BBAD-1255B5E97650}">
      <dgm:prSet/>
      <dgm:spPr/>
      <dgm:t>
        <a:bodyPr/>
        <a:lstStyle/>
        <a:p>
          <a:endParaRPr lang="en-US"/>
        </a:p>
      </dgm:t>
    </dgm:pt>
    <dgm:pt modelId="{335C0105-1E64-4E7A-AD04-68B685394115}">
      <dgm:prSet/>
      <dgm:spPr/>
      <dgm:t>
        <a:bodyPr/>
        <a:lstStyle/>
        <a:p>
          <a:r>
            <a:rPr lang="en-US" baseline="0"/>
            <a:t>Pre-arraigned prisoners in police custody via sec.18(a)</a:t>
          </a:r>
          <a:endParaRPr lang="en-US"/>
        </a:p>
      </dgm:t>
    </dgm:pt>
    <dgm:pt modelId="{92639543-353C-4F06-BAF7-05FB2D60A7CE}" type="parTrans" cxnId="{9AF989A7-8167-4549-9D25-CFD41AC31576}">
      <dgm:prSet/>
      <dgm:spPr/>
      <dgm:t>
        <a:bodyPr/>
        <a:lstStyle/>
        <a:p>
          <a:endParaRPr lang="en-US"/>
        </a:p>
      </dgm:t>
    </dgm:pt>
    <dgm:pt modelId="{A03CEB08-9647-45F1-843E-6FBEB5AF1CCC}" type="sibTrans" cxnId="{9AF989A7-8167-4549-9D25-CFD41AC31576}">
      <dgm:prSet/>
      <dgm:spPr/>
      <dgm:t>
        <a:bodyPr/>
        <a:lstStyle/>
        <a:p>
          <a:endParaRPr lang="en-US"/>
        </a:p>
      </dgm:t>
    </dgm:pt>
    <dgm:pt modelId="{18D35465-97E6-4A38-9E52-19C7D59AED6A}" type="pres">
      <dgm:prSet presAssocID="{AEEFC5C5-DD89-462C-A494-0D49F7E6311E}" presName="linear" presStyleCnt="0">
        <dgm:presLayoutVars>
          <dgm:animLvl val="lvl"/>
          <dgm:resizeHandles val="exact"/>
        </dgm:presLayoutVars>
      </dgm:prSet>
      <dgm:spPr/>
    </dgm:pt>
    <dgm:pt modelId="{8A7C2324-3D49-4D2B-A514-7644B348C781}" type="pres">
      <dgm:prSet presAssocID="{8C5BD472-B1FD-423F-9710-1268285BD2E5}" presName="parentText" presStyleLbl="node1" presStyleIdx="0" presStyleCnt="5">
        <dgm:presLayoutVars>
          <dgm:chMax val="0"/>
          <dgm:bulletEnabled val="1"/>
        </dgm:presLayoutVars>
      </dgm:prSet>
      <dgm:spPr/>
    </dgm:pt>
    <dgm:pt modelId="{140CC4DB-61A1-458E-89A9-88133316F422}" type="pres">
      <dgm:prSet presAssocID="{58A5F1B7-E172-470B-A541-9DD9D2778361}" presName="spacer" presStyleCnt="0"/>
      <dgm:spPr/>
    </dgm:pt>
    <dgm:pt modelId="{14949981-386E-400D-BF4D-A494B943AE44}" type="pres">
      <dgm:prSet presAssocID="{1A2AA1C7-248A-4139-B12A-8595150FA9A4}" presName="parentText" presStyleLbl="node1" presStyleIdx="1" presStyleCnt="5">
        <dgm:presLayoutVars>
          <dgm:chMax val="0"/>
          <dgm:bulletEnabled val="1"/>
        </dgm:presLayoutVars>
      </dgm:prSet>
      <dgm:spPr/>
    </dgm:pt>
    <dgm:pt modelId="{4C1F213B-7444-41C7-895F-90F6D3077F65}" type="pres">
      <dgm:prSet presAssocID="{C99F2F16-50AF-4470-B7CE-68878928C2E5}" presName="spacer" presStyleCnt="0"/>
      <dgm:spPr/>
    </dgm:pt>
    <dgm:pt modelId="{0275E3EF-D493-4EB8-A8FF-A5F8E5775E9B}" type="pres">
      <dgm:prSet presAssocID="{EABCCDEC-F857-47F0-BE98-515135CE1D6B}" presName="parentText" presStyleLbl="node1" presStyleIdx="2" presStyleCnt="5">
        <dgm:presLayoutVars>
          <dgm:chMax val="0"/>
          <dgm:bulletEnabled val="1"/>
        </dgm:presLayoutVars>
      </dgm:prSet>
      <dgm:spPr/>
    </dgm:pt>
    <dgm:pt modelId="{6C1C5BAD-D2E6-44AF-8E97-58527AED82C0}" type="pres">
      <dgm:prSet presAssocID="{D422A193-D887-4E2E-ABD9-228EBA1FECA1}" presName="spacer" presStyleCnt="0"/>
      <dgm:spPr/>
    </dgm:pt>
    <dgm:pt modelId="{A02F234A-F925-430E-A371-DD856D354835}" type="pres">
      <dgm:prSet presAssocID="{9B710CB0-53A8-42F0-8F59-AD32C8152400}" presName="parentText" presStyleLbl="node1" presStyleIdx="3" presStyleCnt="5">
        <dgm:presLayoutVars>
          <dgm:chMax val="0"/>
          <dgm:bulletEnabled val="1"/>
        </dgm:presLayoutVars>
      </dgm:prSet>
      <dgm:spPr/>
    </dgm:pt>
    <dgm:pt modelId="{8FA1EC0C-82AB-4E8A-B7E4-31B9ACBE2CA2}" type="pres">
      <dgm:prSet presAssocID="{3E83D58E-E465-4CE6-A845-F618569E2338}" presName="spacer" presStyleCnt="0"/>
      <dgm:spPr/>
    </dgm:pt>
    <dgm:pt modelId="{99255128-1917-4F0D-8350-5FC575EE67EA}" type="pres">
      <dgm:prSet presAssocID="{335C0105-1E64-4E7A-AD04-68B685394115}" presName="parentText" presStyleLbl="node1" presStyleIdx="4" presStyleCnt="5">
        <dgm:presLayoutVars>
          <dgm:chMax val="0"/>
          <dgm:bulletEnabled val="1"/>
        </dgm:presLayoutVars>
      </dgm:prSet>
      <dgm:spPr/>
    </dgm:pt>
  </dgm:ptLst>
  <dgm:cxnLst>
    <dgm:cxn modelId="{0E024B03-3BB9-4FFC-BD97-C4DA6F9559E1}" type="presOf" srcId="{9B710CB0-53A8-42F0-8F59-AD32C8152400}" destId="{A02F234A-F925-430E-A371-DD856D354835}" srcOrd="0" destOrd="0" presId="urn:microsoft.com/office/officeart/2005/8/layout/vList2"/>
    <dgm:cxn modelId="{A2BC6710-FE72-4AA6-B50C-BBCD7934225C}" type="presOf" srcId="{EABCCDEC-F857-47F0-BE98-515135CE1D6B}" destId="{0275E3EF-D493-4EB8-A8FF-A5F8E5775E9B}" srcOrd="0" destOrd="0" presId="urn:microsoft.com/office/officeart/2005/8/layout/vList2"/>
    <dgm:cxn modelId="{B87FCD25-B5DA-492E-996B-1B6C6B5221BA}" type="presOf" srcId="{335C0105-1E64-4E7A-AD04-68B685394115}" destId="{99255128-1917-4F0D-8350-5FC575EE67EA}" srcOrd="0" destOrd="0" presId="urn:microsoft.com/office/officeart/2005/8/layout/vList2"/>
    <dgm:cxn modelId="{B8254574-F559-452D-8EE2-1314702AD436}" srcId="{AEEFC5C5-DD89-462C-A494-0D49F7E6311E}" destId="{EABCCDEC-F857-47F0-BE98-515135CE1D6B}" srcOrd="2" destOrd="0" parTransId="{2DC6552B-BF7C-4126-B16A-623816021A18}" sibTransId="{D422A193-D887-4E2E-ABD9-228EBA1FECA1}"/>
    <dgm:cxn modelId="{48BB8D8C-A77F-4ECC-BBAD-1255B5E97650}" srcId="{AEEFC5C5-DD89-462C-A494-0D49F7E6311E}" destId="{9B710CB0-53A8-42F0-8F59-AD32C8152400}" srcOrd="3" destOrd="0" parTransId="{5BB26322-9F3C-4E19-826E-D8A0D1F41761}" sibTransId="{3E83D58E-E465-4CE6-A845-F618569E2338}"/>
    <dgm:cxn modelId="{821BA995-47AE-4F72-9892-A7A06258FDDF}" srcId="{AEEFC5C5-DD89-462C-A494-0D49F7E6311E}" destId="{1A2AA1C7-248A-4139-B12A-8595150FA9A4}" srcOrd="1" destOrd="0" parTransId="{8A443DFE-D4D2-4F7F-BBB7-84F892C58E79}" sibTransId="{C99F2F16-50AF-4470-B7CE-68878928C2E5}"/>
    <dgm:cxn modelId="{DED5B79D-4801-49DA-AC4D-E4F0DCBD2F00}" srcId="{AEEFC5C5-DD89-462C-A494-0D49F7E6311E}" destId="{8C5BD472-B1FD-423F-9710-1268285BD2E5}" srcOrd="0" destOrd="0" parTransId="{513BFDBF-2F75-45E4-BBDA-98927AFDBD0A}" sibTransId="{58A5F1B7-E172-470B-A541-9DD9D2778361}"/>
    <dgm:cxn modelId="{9AF989A7-8167-4549-9D25-CFD41AC31576}" srcId="{AEEFC5C5-DD89-462C-A494-0D49F7E6311E}" destId="{335C0105-1E64-4E7A-AD04-68B685394115}" srcOrd="4" destOrd="0" parTransId="{92639543-353C-4F06-BAF7-05FB2D60A7CE}" sibTransId="{A03CEB08-9647-45F1-843E-6FBEB5AF1CCC}"/>
    <dgm:cxn modelId="{E83C15B4-465C-490D-B9ED-142BF7ED49C6}" type="presOf" srcId="{8C5BD472-B1FD-423F-9710-1268285BD2E5}" destId="{8A7C2324-3D49-4D2B-A514-7644B348C781}" srcOrd="0" destOrd="0" presId="urn:microsoft.com/office/officeart/2005/8/layout/vList2"/>
    <dgm:cxn modelId="{611669B9-7BC2-4920-AA1C-E8A4585C6282}" type="presOf" srcId="{1A2AA1C7-248A-4139-B12A-8595150FA9A4}" destId="{14949981-386E-400D-BF4D-A494B943AE44}" srcOrd="0" destOrd="0" presId="urn:microsoft.com/office/officeart/2005/8/layout/vList2"/>
    <dgm:cxn modelId="{726F31BD-51FC-4F6D-8914-1DBDC0E5549A}" type="presOf" srcId="{AEEFC5C5-DD89-462C-A494-0D49F7E6311E}" destId="{18D35465-97E6-4A38-9E52-19C7D59AED6A}" srcOrd="0" destOrd="0" presId="urn:microsoft.com/office/officeart/2005/8/layout/vList2"/>
    <dgm:cxn modelId="{009F8B76-2E96-45A6-8490-4B13777A2B0C}" type="presParOf" srcId="{18D35465-97E6-4A38-9E52-19C7D59AED6A}" destId="{8A7C2324-3D49-4D2B-A514-7644B348C781}" srcOrd="0" destOrd="0" presId="urn:microsoft.com/office/officeart/2005/8/layout/vList2"/>
    <dgm:cxn modelId="{05348553-A1BD-4CF2-AAF3-0A9CAAAFFC01}" type="presParOf" srcId="{18D35465-97E6-4A38-9E52-19C7D59AED6A}" destId="{140CC4DB-61A1-458E-89A9-88133316F422}" srcOrd="1" destOrd="0" presId="urn:microsoft.com/office/officeart/2005/8/layout/vList2"/>
    <dgm:cxn modelId="{3DD4AD9D-A55C-4951-B1F2-8DA70E1D7E9D}" type="presParOf" srcId="{18D35465-97E6-4A38-9E52-19C7D59AED6A}" destId="{14949981-386E-400D-BF4D-A494B943AE44}" srcOrd="2" destOrd="0" presId="urn:microsoft.com/office/officeart/2005/8/layout/vList2"/>
    <dgm:cxn modelId="{BAAF9B83-054D-463B-82CC-A8B60E8F456B}" type="presParOf" srcId="{18D35465-97E6-4A38-9E52-19C7D59AED6A}" destId="{4C1F213B-7444-41C7-895F-90F6D3077F65}" srcOrd="3" destOrd="0" presId="urn:microsoft.com/office/officeart/2005/8/layout/vList2"/>
    <dgm:cxn modelId="{53F369D0-63DF-4F33-9C64-560366C4DF96}" type="presParOf" srcId="{18D35465-97E6-4A38-9E52-19C7D59AED6A}" destId="{0275E3EF-D493-4EB8-A8FF-A5F8E5775E9B}" srcOrd="4" destOrd="0" presId="urn:microsoft.com/office/officeart/2005/8/layout/vList2"/>
    <dgm:cxn modelId="{A04781AF-A87C-41EB-A286-5EAC6C13D56F}" type="presParOf" srcId="{18D35465-97E6-4A38-9E52-19C7D59AED6A}" destId="{6C1C5BAD-D2E6-44AF-8E97-58527AED82C0}" srcOrd="5" destOrd="0" presId="urn:microsoft.com/office/officeart/2005/8/layout/vList2"/>
    <dgm:cxn modelId="{F94E581D-1817-4358-834C-2753633D22B3}" type="presParOf" srcId="{18D35465-97E6-4A38-9E52-19C7D59AED6A}" destId="{A02F234A-F925-430E-A371-DD856D354835}" srcOrd="6" destOrd="0" presId="urn:microsoft.com/office/officeart/2005/8/layout/vList2"/>
    <dgm:cxn modelId="{8C876392-F2E0-4F3A-B0CF-EAB9488A00AA}" type="presParOf" srcId="{18D35465-97E6-4A38-9E52-19C7D59AED6A}" destId="{8FA1EC0C-82AB-4E8A-B7E4-31B9ACBE2CA2}" srcOrd="7" destOrd="0" presId="urn:microsoft.com/office/officeart/2005/8/layout/vList2"/>
    <dgm:cxn modelId="{C6FB340E-7618-4246-932B-69B96461E54D}" type="presParOf" srcId="{18D35465-97E6-4A38-9E52-19C7D59AED6A}" destId="{99255128-1917-4F0D-8350-5FC575EE67EA}" srcOrd="8"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53EBCC02-D685-4493-BF79-5300DFC07FA2}" type="doc">
      <dgm:prSet loTypeId="urn:microsoft.com/office/officeart/2005/8/layout/vProcess5" loCatId="process" qsTypeId="urn:microsoft.com/office/officeart/2005/8/quickstyle/simple4" qsCatId="simple" csTypeId="urn:microsoft.com/office/officeart/2005/8/colors/colorful2" csCatId="colorful"/>
      <dgm:spPr/>
      <dgm:t>
        <a:bodyPr/>
        <a:lstStyle/>
        <a:p>
          <a:endParaRPr lang="en-US"/>
        </a:p>
      </dgm:t>
    </dgm:pt>
    <dgm:pt modelId="{B7E3016B-B198-4B39-A9DF-EE94B021AAF5}">
      <dgm:prSet/>
      <dgm:spPr/>
      <dgm:t>
        <a:bodyPr/>
        <a:lstStyle/>
        <a:p>
          <a:r>
            <a:rPr lang="en-US" baseline="0"/>
            <a:t>§16 (a): Court ordered inpatient evaluation of a criminal defendant after a finding of incompetence to stand trial (IST) or not guilty by reason of insanity</a:t>
          </a:r>
          <a:endParaRPr lang="en-US"/>
        </a:p>
      </dgm:t>
    </dgm:pt>
    <dgm:pt modelId="{BD2105EA-36B2-4134-969E-896910AAC6AB}" type="parTrans" cxnId="{63D9826B-84EF-4ED0-A528-66A9A80B9E0F}">
      <dgm:prSet/>
      <dgm:spPr/>
      <dgm:t>
        <a:bodyPr/>
        <a:lstStyle/>
        <a:p>
          <a:endParaRPr lang="en-US"/>
        </a:p>
      </dgm:t>
    </dgm:pt>
    <dgm:pt modelId="{AD23E042-15D3-44FA-AC46-382742D86C55}" type="sibTrans" cxnId="{63D9826B-84EF-4ED0-A528-66A9A80B9E0F}">
      <dgm:prSet/>
      <dgm:spPr/>
      <dgm:t>
        <a:bodyPr/>
        <a:lstStyle/>
        <a:p>
          <a:endParaRPr lang="en-US"/>
        </a:p>
      </dgm:t>
    </dgm:pt>
    <dgm:pt modelId="{8FDED336-C1D2-4607-AB69-1B5E106B99FF}">
      <dgm:prSet/>
      <dgm:spPr/>
      <dgm:t>
        <a:bodyPr/>
        <a:lstStyle/>
        <a:p>
          <a:r>
            <a:rPr lang="en-US" baseline="0"/>
            <a:t>§16(b) and §16(c): Court ordered commitment for continued treatment of a person who has previously been found either IST or NGI. Need to be deemed a risk to self or others</a:t>
          </a:r>
          <a:endParaRPr lang="en-US"/>
        </a:p>
      </dgm:t>
    </dgm:pt>
    <dgm:pt modelId="{ADC3DAAF-E47C-4ABA-9B1F-2A9BD81D4E6C}" type="parTrans" cxnId="{AEAED11E-1667-4C5D-8901-8D04228376CF}">
      <dgm:prSet/>
      <dgm:spPr/>
      <dgm:t>
        <a:bodyPr/>
        <a:lstStyle/>
        <a:p>
          <a:endParaRPr lang="en-US"/>
        </a:p>
      </dgm:t>
    </dgm:pt>
    <dgm:pt modelId="{18ACD7F7-0337-4772-B327-F4D123EB174A}" type="sibTrans" cxnId="{AEAED11E-1667-4C5D-8901-8D04228376CF}">
      <dgm:prSet/>
      <dgm:spPr/>
      <dgm:t>
        <a:bodyPr/>
        <a:lstStyle/>
        <a:p>
          <a:endParaRPr lang="en-US"/>
        </a:p>
      </dgm:t>
    </dgm:pt>
    <dgm:pt modelId="{A9BBA3EC-49F2-4438-B1CE-CAFA805950D1}">
      <dgm:prSet/>
      <dgm:spPr/>
      <dgm:t>
        <a:bodyPr/>
        <a:lstStyle/>
        <a:p>
          <a:r>
            <a:rPr lang="en-US" baseline="0"/>
            <a:t>§16(b) commitment – up to 6 months; §16(c) commitment– up to 1 year</a:t>
          </a:r>
          <a:endParaRPr lang="en-US"/>
        </a:p>
      </dgm:t>
    </dgm:pt>
    <dgm:pt modelId="{ACE16EBB-A6BF-4268-9126-4C8B81048DDA}" type="parTrans" cxnId="{F987F74D-8992-46DE-9907-58A11339DF21}">
      <dgm:prSet/>
      <dgm:spPr/>
      <dgm:t>
        <a:bodyPr/>
        <a:lstStyle/>
        <a:p>
          <a:endParaRPr lang="en-US"/>
        </a:p>
      </dgm:t>
    </dgm:pt>
    <dgm:pt modelId="{8944D25E-F9FF-4C8F-A90F-23BAE3409539}" type="sibTrans" cxnId="{F987F74D-8992-46DE-9907-58A11339DF21}">
      <dgm:prSet/>
      <dgm:spPr/>
      <dgm:t>
        <a:bodyPr/>
        <a:lstStyle/>
        <a:p>
          <a:endParaRPr lang="en-US"/>
        </a:p>
      </dgm:t>
    </dgm:pt>
    <dgm:pt modelId="{9892BAF2-A7F4-4653-9C0E-07A215496CEF}">
      <dgm:prSet/>
      <dgm:spPr/>
      <dgm:t>
        <a:bodyPr/>
        <a:lstStyle/>
        <a:p>
          <a:r>
            <a:rPr lang="en-US" baseline="0"/>
            <a:t>Periodic competency re-evaluations (§17a)</a:t>
          </a:r>
          <a:endParaRPr lang="en-US"/>
        </a:p>
      </dgm:t>
    </dgm:pt>
    <dgm:pt modelId="{2CFA2229-9A24-431D-9187-CDFA37735F71}" type="parTrans" cxnId="{8176258B-98F5-4D26-BF4C-81EB56B15708}">
      <dgm:prSet/>
      <dgm:spPr/>
      <dgm:t>
        <a:bodyPr/>
        <a:lstStyle/>
        <a:p>
          <a:endParaRPr lang="en-US"/>
        </a:p>
      </dgm:t>
    </dgm:pt>
    <dgm:pt modelId="{17A9EDFB-5CD7-4C29-B9F5-D166FF1FEC55}" type="sibTrans" cxnId="{8176258B-98F5-4D26-BF4C-81EB56B15708}">
      <dgm:prSet/>
      <dgm:spPr/>
      <dgm:t>
        <a:bodyPr/>
        <a:lstStyle/>
        <a:p>
          <a:endParaRPr lang="en-US"/>
        </a:p>
      </dgm:t>
    </dgm:pt>
    <dgm:pt modelId="{4DD7F6B3-E565-4F33-901E-3240F41A2F09}" type="pres">
      <dgm:prSet presAssocID="{53EBCC02-D685-4493-BF79-5300DFC07FA2}" presName="outerComposite" presStyleCnt="0">
        <dgm:presLayoutVars>
          <dgm:chMax val="5"/>
          <dgm:dir/>
          <dgm:resizeHandles val="exact"/>
        </dgm:presLayoutVars>
      </dgm:prSet>
      <dgm:spPr/>
    </dgm:pt>
    <dgm:pt modelId="{F18A909A-E1DC-4FF1-A288-D2C17EE63952}" type="pres">
      <dgm:prSet presAssocID="{53EBCC02-D685-4493-BF79-5300DFC07FA2}" presName="dummyMaxCanvas" presStyleCnt="0">
        <dgm:presLayoutVars/>
      </dgm:prSet>
      <dgm:spPr/>
    </dgm:pt>
    <dgm:pt modelId="{D46001A2-9ACD-4ACC-BC36-CF16474AF12F}" type="pres">
      <dgm:prSet presAssocID="{53EBCC02-D685-4493-BF79-5300DFC07FA2}" presName="FourNodes_1" presStyleLbl="node1" presStyleIdx="0" presStyleCnt="4">
        <dgm:presLayoutVars>
          <dgm:bulletEnabled val="1"/>
        </dgm:presLayoutVars>
      </dgm:prSet>
      <dgm:spPr/>
    </dgm:pt>
    <dgm:pt modelId="{8017929B-0DFF-4FA0-ABD4-8A1E17743307}" type="pres">
      <dgm:prSet presAssocID="{53EBCC02-D685-4493-BF79-5300DFC07FA2}" presName="FourNodes_2" presStyleLbl="node1" presStyleIdx="1" presStyleCnt="4">
        <dgm:presLayoutVars>
          <dgm:bulletEnabled val="1"/>
        </dgm:presLayoutVars>
      </dgm:prSet>
      <dgm:spPr/>
    </dgm:pt>
    <dgm:pt modelId="{32B13EE7-6A54-4834-920C-F26A56F5E4FD}" type="pres">
      <dgm:prSet presAssocID="{53EBCC02-D685-4493-BF79-5300DFC07FA2}" presName="FourNodes_3" presStyleLbl="node1" presStyleIdx="2" presStyleCnt="4">
        <dgm:presLayoutVars>
          <dgm:bulletEnabled val="1"/>
        </dgm:presLayoutVars>
      </dgm:prSet>
      <dgm:spPr/>
    </dgm:pt>
    <dgm:pt modelId="{1AFC3A6F-1A6A-41E1-8A58-1BC2D5BDF659}" type="pres">
      <dgm:prSet presAssocID="{53EBCC02-D685-4493-BF79-5300DFC07FA2}" presName="FourNodes_4" presStyleLbl="node1" presStyleIdx="3" presStyleCnt="4">
        <dgm:presLayoutVars>
          <dgm:bulletEnabled val="1"/>
        </dgm:presLayoutVars>
      </dgm:prSet>
      <dgm:spPr/>
    </dgm:pt>
    <dgm:pt modelId="{3B721466-B5FE-4526-ACD7-82EF8191C5BA}" type="pres">
      <dgm:prSet presAssocID="{53EBCC02-D685-4493-BF79-5300DFC07FA2}" presName="FourConn_1-2" presStyleLbl="fgAccFollowNode1" presStyleIdx="0" presStyleCnt="3">
        <dgm:presLayoutVars>
          <dgm:bulletEnabled val="1"/>
        </dgm:presLayoutVars>
      </dgm:prSet>
      <dgm:spPr/>
    </dgm:pt>
    <dgm:pt modelId="{034B677A-8A7C-43AC-8C0D-32A32958E776}" type="pres">
      <dgm:prSet presAssocID="{53EBCC02-D685-4493-BF79-5300DFC07FA2}" presName="FourConn_2-3" presStyleLbl="fgAccFollowNode1" presStyleIdx="1" presStyleCnt="3">
        <dgm:presLayoutVars>
          <dgm:bulletEnabled val="1"/>
        </dgm:presLayoutVars>
      </dgm:prSet>
      <dgm:spPr/>
    </dgm:pt>
    <dgm:pt modelId="{E3D4C9CA-C4CA-4962-A1FE-6A2CAFAD10F3}" type="pres">
      <dgm:prSet presAssocID="{53EBCC02-D685-4493-BF79-5300DFC07FA2}" presName="FourConn_3-4" presStyleLbl="fgAccFollowNode1" presStyleIdx="2" presStyleCnt="3">
        <dgm:presLayoutVars>
          <dgm:bulletEnabled val="1"/>
        </dgm:presLayoutVars>
      </dgm:prSet>
      <dgm:spPr/>
    </dgm:pt>
    <dgm:pt modelId="{A7E4B61F-0FD9-4DCA-92B0-468101A87AB2}" type="pres">
      <dgm:prSet presAssocID="{53EBCC02-D685-4493-BF79-5300DFC07FA2}" presName="FourNodes_1_text" presStyleLbl="node1" presStyleIdx="3" presStyleCnt="4">
        <dgm:presLayoutVars>
          <dgm:bulletEnabled val="1"/>
        </dgm:presLayoutVars>
      </dgm:prSet>
      <dgm:spPr/>
    </dgm:pt>
    <dgm:pt modelId="{A943072A-F287-4488-A77D-6F3724308BD2}" type="pres">
      <dgm:prSet presAssocID="{53EBCC02-D685-4493-BF79-5300DFC07FA2}" presName="FourNodes_2_text" presStyleLbl="node1" presStyleIdx="3" presStyleCnt="4">
        <dgm:presLayoutVars>
          <dgm:bulletEnabled val="1"/>
        </dgm:presLayoutVars>
      </dgm:prSet>
      <dgm:spPr/>
    </dgm:pt>
    <dgm:pt modelId="{BC0F76CD-6B28-4B42-AB90-E2AC91BDEF4D}" type="pres">
      <dgm:prSet presAssocID="{53EBCC02-D685-4493-BF79-5300DFC07FA2}" presName="FourNodes_3_text" presStyleLbl="node1" presStyleIdx="3" presStyleCnt="4">
        <dgm:presLayoutVars>
          <dgm:bulletEnabled val="1"/>
        </dgm:presLayoutVars>
      </dgm:prSet>
      <dgm:spPr/>
    </dgm:pt>
    <dgm:pt modelId="{CF44F894-AE57-4E5C-80B8-4649C5DBE5AB}" type="pres">
      <dgm:prSet presAssocID="{53EBCC02-D685-4493-BF79-5300DFC07FA2}" presName="FourNodes_4_text" presStyleLbl="node1" presStyleIdx="3" presStyleCnt="4">
        <dgm:presLayoutVars>
          <dgm:bulletEnabled val="1"/>
        </dgm:presLayoutVars>
      </dgm:prSet>
      <dgm:spPr/>
    </dgm:pt>
  </dgm:ptLst>
  <dgm:cxnLst>
    <dgm:cxn modelId="{A41A1C0C-7F9A-47A3-8752-0F756374D7FF}" type="presOf" srcId="{B7E3016B-B198-4B39-A9DF-EE94B021AAF5}" destId="{D46001A2-9ACD-4ACC-BC36-CF16474AF12F}" srcOrd="0" destOrd="0" presId="urn:microsoft.com/office/officeart/2005/8/layout/vProcess5"/>
    <dgm:cxn modelId="{1D665410-0BD1-4980-8949-79E899AC3BC5}" type="presOf" srcId="{9892BAF2-A7F4-4653-9C0E-07A215496CEF}" destId="{CF44F894-AE57-4E5C-80B8-4649C5DBE5AB}" srcOrd="1" destOrd="0" presId="urn:microsoft.com/office/officeart/2005/8/layout/vProcess5"/>
    <dgm:cxn modelId="{C9084618-7757-4E02-9367-88997D2B2DCC}" type="presOf" srcId="{8FDED336-C1D2-4607-AB69-1B5E106B99FF}" destId="{A943072A-F287-4488-A77D-6F3724308BD2}" srcOrd="1" destOrd="0" presId="urn:microsoft.com/office/officeart/2005/8/layout/vProcess5"/>
    <dgm:cxn modelId="{AEAED11E-1667-4C5D-8901-8D04228376CF}" srcId="{53EBCC02-D685-4493-BF79-5300DFC07FA2}" destId="{8FDED336-C1D2-4607-AB69-1B5E106B99FF}" srcOrd="1" destOrd="0" parTransId="{ADC3DAAF-E47C-4ABA-9B1F-2A9BD81D4E6C}" sibTransId="{18ACD7F7-0337-4772-B327-F4D123EB174A}"/>
    <dgm:cxn modelId="{603A8C34-1CEC-4592-A5FE-9F3229791ADE}" type="presOf" srcId="{8944D25E-F9FF-4C8F-A90F-23BAE3409539}" destId="{E3D4C9CA-C4CA-4962-A1FE-6A2CAFAD10F3}" srcOrd="0" destOrd="0" presId="urn:microsoft.com/office/officeart/2005/8/layout/vProcess5"/>
    <dgm:cxn modelId="{5735C148-897C-42F3-92AA-B14479D8338E}" type="presOf" srcId="{AD23E042-15D3-44FA-AC46-382742D86C55}" destId="{3B721466-B5FE-4526-ACD7-82EF8191C5BA}" srcOrd="0" destOrd="0" presId="urn:microsoft.com/office/officeart/2005/8/layout/vProcess5"/>
    <dgm:cxn modelId="{63D9826B-84EF-4ED0-A528-66A9A80B9E0F}" srcId="{53EBCC02-D685-4493-BF79-5300DFC07FA2}" destId="{B7E3016B-B198-4B39-A9DF-EE94B021AAF5}" srcOrd="0" destOrd="0" parTransId="{BD2105EA-36B2-4134-969E-896910AAC6AB}" sibTransId="{AD23E042-15D3-44FA-AC46-382742D86C55}"/>
    <dgm:cxn modelId="{F987F74D-8992-46DE-9907-58A11339DF21}" srcId="{53EBCC02-D685-4493-BF79-5300DFC07FA2}" destId="{A9BBA3EC-49F2-4438-B1CE-CAFA805950D1}" srcOrd="2" destOrd="0" parTransId="{ACE16EBB-A6BF-4268-9126-4C8B81048DDA}" sibTransId="{8944D25E-F9FF-4C8F-A90F-23BAE3409539}"/>
    <dgm:cxn modelId="{1F11D77D-E4B1-4D93-813F-C1800D25A4CC}" type="presOf" srcId="{9892BAF2-A7F4-4653-9C0E-07A215496CEF}" destId="{1AFC3A6F-1A6A-41E1-8A58-1BC2D5BDF659}" srcOrd="0" destOrd="0" presId="urn:microsoft.com/office/officeart/2005/8/layout/vProcess5"/>
    <dgm:cxn modelId="{C4BD9681-C09B-4357-8746-8703D3542E22}" type="presOf" srcId="{8FDED336-C1D2-4607-AB69-1B5E106B99FF}" destId="{8017929B-0DFF-4FA0-ABD4-8A1E17743307}" srcOrd="0" destOrd="0" presId="urn:microsoft.com/office/officeart/2005/8/layout/vProcess5"/>
    <dgm:cxn modelId="{CCDC6B8A-5E6E-413C-ABE7-7CACEA725E8B}" type="presOf" srcId="{B7E3016B-B198-4B39-A9DF-EE94B021AAF5}" destId="{A7E4B61F-0FD9-4DCA-92B0-468101A87AB2}" srcOrd="1" destOrd="0" presId="urn:microsoft.com/office/officeart/2005/8/layout/vProcess5"/>
    <dgm:cxn modelId="{8176258B-98F5-4D26-BF4C-81EB56B15708}" srcId="{53EBCC02-D685-4493-BF79-5300DFC07FA2}" destId="{9892BAF2-A7F4-4653-9C0E-07A215496CEF}" srcOrd="3" destOrd="0" parTransId="{2CFA2229-9A24-431D-9187-CDFA37735F71}" sibTransId="{17A9EDFB-5CD7-4C29-B9F5-D166FF1FEC55}"/>
    <dgm:cxn modelId="{311DF98D-A3DA-4109-B116-9CF4C2D1FE7C}" type="presOf" srcId="{A9BBA3EC-49F2-4438-B1CE-CAFA805950D1}" destId="{BC0F76CD-6B28-4B42-AB90-E2AC91BDEF4D}" srcOrd="1" destOrd="0" presId="urn:microsoft.com/office/officeart/2005/8/layout/vProcess5"/>
    <dgm:cxn modelId="{50EDB2B4-F859-4600-B33A-686A6DD855C4}" type="presOf" srcId="{A9BBA3EC-49F2-4438-B1CE-CAFA805950D1}" destId="{32B13EE7-6A54-4834-920C-F26A56F5E4FD}" srcOrd="0" destOrd="0" presId="urn:microsoft.com/office/officeart/2005/8/layout/vProcess5"/>
    <dgm:cxn modelId="{5D03A5B6-394C-4C71-B4E5-FF8BB5801396}" type="presOf" srcId="{18ACD7F7-0337-4772-B327-F4D123EB174A}" destId="{034B677A-8A7C-43AC-8C0D-32A32958E776}" srcOrd="0" destOrd="0" presId="urn:microsoft.com/office/officeart/2005/8/layout/vProcess5"/>
    <dgm:cxn modelId="{7515A5BA-357A-4C0C-A044-8830DE3BCBEE}" type="presOf" srcId="{53EBCC02-D685-4493-BF79-5300DFC07FA2}" destId="{4DD7F6B3-E565-4F33-901E-3240F41A2F09}" srcOrd="0" destOrd="0" presId="urn:microsoft.com/office/officeart/2005/8/layout/vProcess5"/>
    <dgm:cxn modelId="{7C065666-7F7E-4171-9507-4F1703CB259D}" type="presParOf" srcId="{4DD7F6B3-E565-4F33-901E-3240F41A2F09}" destId="{F18A909A-E1DC-4FF1-A288-D2C17EE63952}" srcOrd="0" destOrd="0" presId="urn:microsoft.com/office/officeart/2005/8/layout/vProcess5"/>
    <dgm:cxn modelId="{4E7F2001-DD41-4052-8AAF-3942C2A949A4}" type="presParOf" srcId="{4DD7F6B3-E565-4F33-901E-3240F41A2F09}" destId="{D46001A2-9ACD-4ACC-BC36-CF16474AF12F}" srcOrd="1" destOrd="0" presId="urn:microsoft.com/office/officeart/2005/8/layout/vProcess5"/>
    <dgm:cxn modelId="{6C4F4C20-2614-4765-B9D5-E0FBA72D4FD9}" type="presParOf" srcId="{4DD7F6B3-E565-4F33-901E-3240F41A2F09}" destId="{8017929B-0DFF-4FA0-ABD4-8A1E17743307}" srcOrd="2" destOrd="0" presId="urn:microsoft.com/office/officeart/2005/8/layout/vProcess5"/>
    <dgm:cxn modelId="{F2FF8460-7EB6-4A51-8B0D-51B134049296}" type="presParOf" srcId="{4DD7F6B3-E565-4F33-901E-3240F41A2F09}" destId="{32B13EE7-6A54-4834-920C-F26A56F5E4FD}" srcOrd="3" destOrd="0" presId="urn:microsoft.com/office/officeart/2005/8/layout/vProcess5"/>
    <dgm:cxn modelId="{74A4D3CA-F4AC-4040-88BE-AE509A820039}" type="presParOf" srcId="{4DD7F6B3-E565-4F33-901E-3240F41A2F09}" destId="{1AFC3A6F-1A6A-41E1-8A58-1BC2D5BDF659}" srcOrd="4" destOrd="0" presId="urn:microsoft.com/office/officeart/2005/8/layout/vProcess5"/>
    <dgm:cxn modelId="{1FCB472E-BF20-48E1-81FF-4D11D404A42E}" type="presParOf" srcId="{4DD7F6B3-E565-4F33-901E-3240F41A2F09}" destId="{3B721466-B5FE-4526-ACD7-82EF8191C5BA}" srcOrd="5" destOrd="0" presId="urn:microsoft.com/office/officeart/2005/8/layout/vProcess5"/>
    <dgm:cxn modelId="{CB7F48A2-A17E-4A46-8724-938CA901EF05}" type="presParOf" srcId="{4DD7F6B3-E565-4F33-901E-3240F41A2F09}" destId="{034B677A-8A7C-43AC-8C0D-32A32958E776}" srcOrd="6" destOrd="0" presId="urn:microsoft.com/office/officeart/2005/8/layout/vProcess5"/>
    <dgm:cxn modelId="{D6AF6BCF-745A-4724-873E-A5040CDDB831}" type="presParOf" srcId="{4DD7F6B3-E565-4F33-901E-3240F41A2F09}" destId="{E3D4C9CA-C4CA-4962-A1FE-6A2CAFAD10F3}" srcOrd="7" destOrd="0" presId="urn:microsoft.com/office/officeart/2005/8/layout/vProcess5"/>
    <dgm:cxn modelId="{8475A034-9754-468A-A839-AF9DE637A038}" type="presParOf" srcId="{4DD7F6B3-E565-4F33-901E-3240F41A2F09}" destId="{A7E4B61F-0FD9-4DCA-92B0-468101A87AB2}" srcOrd="8" destOrd="0" presId="urn:microsoft.com/office/officeart/2005/8/layout/vProcess5"/>
    <dgm:cxn modelId="{B346B45E-EEBB-459A-A7B2-A9B12EC531BF}" type="presParOf" srcId="{4DD7F6B3-E565-4F33-901E-3240F41A2F09}" destId="{A943072A-F287-4488-A77D-6F3724308BD2}" srcOrd="9" destOrd="0" presId="urn:microsoft.com/office/officeart/2005/8/layout/vProcess5"/>
    <dgm:cxn modelId="{E604D11F-52E0-4F52-8177-19EF6275861C}" type="presParOf" srcId="{4DD7F6B3-E565-4F33-901E-3240F41A2F09}" destId="{BC0F76CD-6B28-4B42-AB90-E2AC91BDEF4D}" srcOrd="10" destOrd="0" presId="urn:microsoft.com/office/officeart/2005/8/layout/vProcess5"/>
    <dgm:cxn modelId="{56AD902E-F26A-4C73-8070-C23F5E1A8B59}" type="presParOf" srcId="{4DD7F6B3-E565-4F33-901E-3240F41A2F09}" destId="{CF44F894-AE57-4E5C-80B8-4649C5DBE5AB}" srcOrd="11"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E6ED4B95-3EEB-4F18-906E-29C069F346F2}" type="doc">
      <dgm:prSet loTypeId="urn:microsoft.com/office/officeart/2005/8/layout/default" loCatId="list" qsTypeId="urn:microsoft.com/office/officeart/2005/8/quickstyle/simple4" qsCatId="simple" csTypeId="urn:microsoft.com/office/officeart/2005/8/colors/colorful5" csCatId="colorful"/>
      <dgm:spPr/>
      <dgm:t>
        <a:bodyPr/>
        <a:lstStyle/>
        <a:p>
          <a:endParaRPr lang="en-US"/>
        </a:p>
      </dgm:t>
    </dgm:pt>
    <dgm:pt modelId="{B4672C64-4958-4163-AA11-A10F7297C415}">
      <dgm:prSet/>
      <dgm:spPr/>
      <dgm:t>
        <a:bodyPr/>
        <a:lstStyle/>
        <a:p>
          <a:r>
            <a:rPr lang="en-US" baseline="0"/>
            <a:t>Civil Commitment of Substance Abuser for up to </a:t>
          </a:r>
          <a:r>
            <a:rPr lang="en-US" b="1" baseline="0"/>
            <a:t>90</a:t>
          </a:r>
          <a:r>
            <a:rPr lang="en-US" baseline="0"/>
            <a:t> days, because of imminent serious risk to self or to others because of alcohol or drug use. </a:t>
          </a:r>
          <a:endParaRPr lang="en-US"/>
        </a:p>
      </dgm:t>
    </dgm:pt>
    <dgm:pt modelId="{B0E863AC-CBBD-4712-BC3B-71853151A941}" type="parTrans" cxnId="{618189EA-10CC-4B75-8CCE-A3A21F22FB5C}">
      <dgm:prSet/>
      <dgm:spPr/>
      <dgm:t>
        <a:bodyPr/>
        <a:lstStyle/>
        <a:p>
          <a:endParaRPr lang="en-US"/>
        </a:p>
      </dgm:t>
    </dgm:pt>
    <dgm:pt modelId="{7626E949-8EF4-4405-B52F-512874238838}" type="sibTrans" cxnId="{618189EA-10CC-4B75-8CCE-A3A21F22FB5C}">
      <dgm:prSet/>
      <dgm:spPr/>
      <dgm:t>
        <a:bodyPr/>
        <a:lstStyle/>
        <a:p>
          <a:endParaRPr lang="en-US"/>
        </a:p>
      </dgm:t>
    </dgm:pt>
    <dgm:pt modelId="{B25E1F9B-81B5-4226-81DF-5CC17A6C4768}">
      <dgm:prSet/>
      <dgm:spPr/>
      <dgm:t>
        <a:bodyPr/>
        <a:lstStyle/>
        <a:p>
          <a:r>
            <a:rPr lang="en-US" baseline="0"/>
            <a:t>Who can petition? Spouse, blood relative, guardian, police officer, physician or court official</a:t>
          </a:r>
          <a:endParaRPr lang="en-US"/>
        </a:p>
      </dgm:t>
    </dgm:pt>
    <dgm:pt modelId="{1796E660-5DAE-4394-BDAC-371C2F99CD04}" type="parTrans" cxnId="{B574ED70-5674-421B-9BDB-2EDCD2D76C5E}">
      <dgm:prSet/>
      <dgm:spPr/>
      <dgm:t>
        <a:bodyPr/>
        <a:lstStyle/>
        <a:p>
          <a:endParaRPr lang="en-US"/>
        </a:p>
      </dgm:t>
    </dgm:pt>
    <dgm:pt modelId="{A9BE0BB0-3F09-420E-9797-F6EA9EA4B8D5}" type="sibTrans" cxnId="{B574ED70-5674-421B-9BDB-2EDCD2D76C5E}">
      <dgm:prSet/>
      <dgm:spPr/>
      <dgm:t>
        <a:bodyPr/>
        <a:lstStyle/>
        <a:p>
          <a:endParaRPr lang="en-US"/>
        </a:p>
      </dgm:t>
    </dgm:pt>
    <dgm:pt modelId="{C5AC9461-4050-4E30-B59F-6869AE77B3DD}">
      <dgm:prSet/>
      <dgm:spPr/>
      <dgm:t>
        <a:bodyPr/>
        <a:lstStyle/>
        <a:p>
          <a:r>
            <a:rPr lang="en-US" baseline="0"/>
            <a:t>Can be either an adversarial process or “Uncontested”</a:t>
          </a:r>
          <a:endParaRPr lang="en-US"/>
        </a:p>
      </dgm:t>
    </dgm:pt>
    <dgm:pt modelId="{DAA1F703-BCD8-44E1-8B8D-C7F8C9BD08B7}" type="parTrans" cxnId="{F6FCCD10-F2FB-438D-BA24-AE220AF16EAA}">
      <dgm:prSet/>
      <dgm:spPr/>
      <dgm:t>
        <a:bodyPr/>
        <a:lstStyle/>
        <a:p>
          <a:endParaRPr lang="en-US"/>
        </a:p>
      </dgm:t>
    </dgm:pt>
    <dgm:pt modelId="{04268A0F-E22E-4A47-BF73-2DC10957430D}" type="sibTrans" cxnId="{F6FCCD10-F2FB-438D-BA24-AE220AF16EAA}">
      <dgm:prSet/>
      <dgm:spPr/>
      <dgm:t>
        <a:bodyPr/>
        <a:lstStyle/>
        <a:p>
          <a:endParaRPr lang="en-US"/>
        </a:p>
      </dgm:t>
    </dgm:pt>
    <dgm:pt modelId="{DB5CCEA5-4278-47D9-9E3D-7C517BB6326A}">
      <dgm:prSet/>
      <dgm:spPr/>
      <dgm:t>
        <a:bodyPr/>
        <a:lstStyle/>
        <a:p>
          <a:r>
            <a:rPr lang="en-US" baseline="0"/>
            <a:t>Average LOS varies</a:t>
          </a:r>
          <a:endParaRPr lang="en-US"/>
        </a:p>
      </dgm:t>
    </dgm:pt>
    <dgm:pt modelId="{12DB2737-79C8-4369-B872-2CCA4C172D91}" type="parTrans" cxnId="{5AE5E768-10AA-4524-8A22-537E0D0BF803}">
      <dgm:prSet/>
      <dgm:spPr/>
      <dgm:t>
        <a:bodyPr/>
        <a:lstStyle/>
        <a:p>
          <a:endParaRPr lang="en-US"/>
        </a:p>
      </dgm:t>
    </dgm:pt>
    <dgm:pt modelId="{A2EBC47B-969F-4E45-926C-D8E517FE02A5}" type="sibTrans" cxnId="{5AE5E768-10AA-4524-8A22-537E0D0BF803}">
      <dgm:prSet/>
      <dgm:spPr/>
      <dgm:t>
        <a:bodyPr/>
        <a:lstStyle/>
        <a:p>
          <a:endParaRPr lang="en-US"/>
        </a:p>
      </dgm:t>
    </dgm:pt>
    <dgm:pt modelId="{69F9912D-DEDE-419D-A71A-3D1E3F7E04FB}">
      <dgm:prSet/>
      <dgm:spPr/>
      <dgm:t>
        <a:bodyPr/>
        <a:lstStyle/>
        <a:p>
          <a:r>
            <a:rPr lang="en-US" baseline="0"/>
            <a:t>Case example</a:t>
          </a:r>
          <a:endParaRPr lang="en-US"/>
        </a:p>
      </dgm:t>
    </dgm:pt>
    <dgm:pt modelId="{FC9871D7-8A56-4C54-BB60-A272C5C2F72A}" type="parTrans" cxnId="{ACBEAA95-87A8-43E5-9335-5B01BB90BBCA}">
      <dgm:prSet/>
      <dgm:spPr/>
      <dgm:t>
        <a:bodyPr/>
        <a:lstStyle/>
        <a:p>
          <a:endParaRPr lang="en-US"/>
        </a:p>
      </dgm:t>
    </dgm:pt>
    <dgm:pt modelId="{158A082E-8B6D-48AA-B654-1115B04E5A28}" type="sibTrans" cxnId="{ACBEAA95-87A8-43E5-9335-5B01BB90BBCA}">
      <dgm:prSet/>
      <dgm:spPr/>
      <dgm:t>
        <a:bodyPr/>
        <a:lstStyle/>
        <a:p>
          <a:endParaRPr lang="en-US"/>
        </a:p>
      </dgm:t>
    </dgm:pt>
    <dgm:pt modelId="{FE53C505-16F4-4430-8C91-6F13EF849D97}" type="pres">
      <dgm:prSet presAssocID="{E6ED4B95-3EEB-4F18-906E-29C069F346F2}" presName="diagram" presStyleCnt="0">
        <dgm:presLayoutVars>
          <dgm:dir/>
          <dgm:resizeHandles val="exact"/>
        </dgm:presLayoutVars>
      </dgm:prSet>
      <dgm:spPr/>
    </dgm:pt>
    <dgm:pt modelId="{633F8923-017A-4955-9887-97FF9687BC65}" type="pres">
      <dgm:prSet presAssocID="{B4672C64-4958-4163-AA11-A10F7297C415}" presName="node" presStyleLbl="node1" presStyleIdx="0" presStyleCnt="5">
        <dgm:presLayoutVars>
          <dgm:bulletEnabled val="1"/>
        </dgm:presLayoutVars>
      </dgm:prSet>
      <dgm:spPr/>
    </dgm:pt>
    <dgm:pt modelId="{4888B639-AC8E-4C8A-8B14-B230B42A142D}" type="pres">
      <dgm:prSet presAssocID="{7626E949-8EF4-4405-B52F-512874238838}" presName="sibTrans" presStyleCnt="0"/>
      <dgm:spPr/>
    </dgm:pt>
    <dgm:pt modelId="{31160DE3-6D9F-43BF-8354-98D7E76AD328}" type="pres">
      <dgm:prSet presAssocID="{B25E1F9B-81B5-4226-81DF-5CC17A6C4768}" presName="node" presStyleLbl="node1" presStyleIdx="1" presStyleCnt="5">
        <dgm:presLayoutVars>
          <dgm:bulletEnabled val="1"/>
        </dgm:presLayoutVars>
      </dgm:prSet>
      <dgm:spPr/>
    </dgm:pt>
    <dgm:pt modelId="{192C343A-53F1-4E4E-A94B-899E1F473ED4}" type="pres">
      <dgm:prSet presAssocID="{A9BE0BB0-3F09-420E-9797-F6EA9EA4B8D5}" presName="sibTrans" presStyleCnt="0"/>
      <dgm:spPr/>
    </dgm:pt>
    <dgm:pt modelId="{0C38BDF1-C93D-427D-A0B9-9B9AF4AA27E8}" type="pres">
      <dgm:prSet presAssocID="{C5AC9461-4050-4E30-B59F-6869AE77B3DD}" presName="node" presStyleLbl="node1" presStyleIdx="2" presStyleCnt="5">
        <dgm:presLayoutVars>
          <dgm:bulletEnabled val="1"/>
        </dgm:presLayoutVars>
      </dgm:prSet>
      <dgm:spPr/>
    </dgm:pt>
    <dgm:pt modelId="{3926E243-432D-4712-A4BA-092318361807}" type="pres">
      <dgm:prSet presAssocID="{04268A0F-E22E-4A47-BF73-2DC10957430D}" presName="sibTrans" presStyleCnt="0"/>
      <dgm:spPr/>
    </dgm:pt>
    <dgm:pt modelId="{05556347-A1BC-4A0F-9D49-834D1453CBBC}" type="pres">
      <dgm:prSet presAssocID="{DB5CCEA5-4278-47D9-9E3D-7C517BB6326A}" presName="node" presStyleLbl="node1" presStyleIdx="3" presStyleCnt="5">
        <dgm:presLayoutVars>
          <dgm:bulletEnabled val="1"/>
        </dgm:presLayoutVars>
      </dgm:prSet>
      <dgm:spPr/>
    </dgm:pt>
    <dgm:pt modelId="{F298F5C8-BE8A-44D8-9760-C1A5199B597A}" type="pres">
      <dgm:prSet presAssocID="{A2EBC47B-969F-4E45-926C-D8E517FE02A5}" presName="sibTrans" presStyleCnt="0"/>
      <dgm:spPr/>
    </dgm:pt>
    <dgm:pt modelId="{E5ED564A-B504-43F2-8B03-2461EBDF5085}" type="pres">
      <dgm:prSet presAssocID="{69F9912D-DEDE-419D-A71A-3D1E3F7E04FB}" presName="node" presStyleLbl="node1" presStyleIdx="4" presStyleCnt="5">
        <dgm:presLayoutVars>
          <dgm:bulletEnabled val="1"/>
        </dgm:presLayoutVars>
      </dgm:prSet>
      <dgm:spPr/>
    </dgm:pt>
  </dgm:ptLst>
  <dgm:cxnLst>
    <dgm:cxn modelId="{F6FCCD10-F2FB-438D-BA24-AE220AF16EAA}" srcId="{E6ED4B95-3EEB-4F18-906E-29C069F346F2}" destId="{C5AC9461-4050-4E30-B59F-6869AE77B3DD}" srcOrd="2" destOrd="0" parTransId="{DAA1F703-BCD8-44E1-8B8D-C7F8C9BD08B7}" sibTransId="{04268A0F-E22E-4A47-BF73-2DC10957430D}"/>
    <dgm:cxn modelId="{589D1520-5831-470F-91A0-78549B6380BE}" type="presOf" srcId="{DB5CCEA5-4278-47D9-9E3D-7C517BB6326A}" destId="{05556347-A1BC-4A0F-9D49-834D1453CBBC}" srcOrd="0" destOrd="0" presId="urn:microsoft.com/office/officeart/2005/8/layout/default"/>
    <dgm:cxn modelId="{E1EA1264-DDDD-4B00-9D2F-EE9CEE3DF260}" type="presOf" srcId="{E6ED4B95-3EEB-4F18-906E-29C069F346F2}" destId="{FE53C505-16F4-4430-8C91-6F13EF849D97}" srcOrd="0" destOrd="0" presId="urn:microsoft.com/office/officeart/2005/8/layout/default"/>
    <dgm:cxn modelId="{5AE5E768-10AA-4524-8A22-537E0D0BF803}" srcId="{E6ED4B95-3EEB-4F18-906E-29C069F346F2}" destId="{DB5CCEA5-4278-47D9-9E3D-7C517BB6326A}" srcOrd="3" destOrd="0" parTransId="{12DB2737-79C8-4369-B872-2CCA4C172D91}" sibTransId="{A2EBC47B-969F-4E45-926C-D8E517FE02A5}"/>
    <dgm:cxn modelId="{B574ED70-5674-421B-9BDB-2EDCD2D76C5E}" srcId="{E6ED4B95-3EEB-4F18-906E-29C069F346F2}" destId="{B25E1F9B-81B5-4226-81DF-5CC17A6C4768}" srcOrd="1" destOrd="0" parTransId="{1796E660-5DAE-4394-BDAC-371C2F99CD04}" sibTransId="{A9BE0BB0-3F09-420E-9797-F6EA9EA4B8D5}"/>
    <dgm:cxn modelId="{667F5E55-18DF-472A-B363-7D7FD6639A08}" type="presOf" srcId="{C5AC9461-4050-4E30-B59F-6869AE77B3DD}" destId="{0C38BDF1-C93D-427D-A0B9-9B9AF4AA27E8}" srcOrd="0" destOrd="0" presId="urn:microsoft.com/office/officeart/2005/8/layout/default"/>
    <dgm:cxn modelId="{ACBEAA95-87A8-43E5-9335-5B01BB90BBCA}" srcId="{E6ED4B95-3EEB-4F18-906E-29C069F346F2}" destId="{69F9912D-DEDE-419D-A71A-3D1E3F7E04FB}" srcOrd="4" destOrd="0" parTransId="{FC9871D7-8A56-4C54-BB60-A272C5C2F72A}" sibTransId="{158A082E-8B6D-48AA-B654-1115B04E5A28}"/>
    <dgm:cxn modelId="{F5012096-7CB8-452F-B64A-58C92913A6E5}" type="presOf" srcId="{69F9912D-DEDE-419D-A71A-3D1E3F7E04FB}" destId="{E5ED564A-B504-43F2-8B03-2461EBDF5085}" srcOrd="0" destOrd="0" presId="urn:microsoft.com/office/officeart/2005/8/layout/default"/>
    <dgm:cxn modelId="{6083E1A2-2D81-49FF-88F3-9ED880B08023}" type="presOf" srcId="{B25E1F9B-81B5-4226-81DF-5CC17A6C4768}" destId="{31160DE3-6D9F-43BF-8354-98D7E76AD328}" srcOrd="0" destOrd="0" presId="urn:microsoft.com/office/officeart/2005/8/layout/default"/>
    <dgm:cxn modelId="{DC5537C9-A341-40B1-89FF-0157F608509C}" type="presOf" srcId="{B4672C64-4958-4163-AA11-A10F7297C415}" destId="{633F8923-017A-4955-9887-97FF9687BC65}" srcOrd="0" destOrd="0" presId="urn:microsoft.com/office/officeart/2005/8/layout/default"/>
    <dgm:cxn modelId="{618189EA-10CC-4B75-8CCE-A3A21F22FB5C}" srcId="{E6ED4B95-3EEB-4F18-906E-29C069F346F2}" destId="{B4672C64-4958-4163-AA11-A10F7297C415}" srcOrd="0" destOrd="0" parTransId="{B0E863AC-CBBD-4712-BC3B-71853151A941}" sibTransId="{7626E949-8EF4-4405-B52F-512874238838}"/>
    <dgm:cxn modelId="{5A0CCA3E-9FE6-4FBB-959D-D755FCC29816}" type="presParOf" srcId="{FE53C505-16F4-4430-8C91-6F13EF849D97}" destId="{633F8923-017A-4955-9887-97FF9687BC65}" srcOrd="0" destOrd="0" presId="urn:microsoft.com/office/officeart/2005/8/layout/default"/>
    <dgm:cxn modelId="{31DD3556-D1DC-4451-809D-59C96ED24311}" type="presParOf" srcId="{FE53C505-16F4-4430-8C91-6F13EF849D97}" destId="{4888B639-AC8E-4C8A-8B14-B230B42A142D}" srcOrd="1" destOrd="0" presId="urn:microsoft.com/office/officeart/2005/8/layout/default"/>
    <dgm:cxn modelId="{9D0F5C37-49D6-4859-9BDA-9F85F8D54096}" type="presParOf" srcId="{FE53C505-16F4-4430-8C91-6F13EF849D97}" destId="{31160DE3-6D9F-43BF-8354-98D7E76AD328}" srcOrd="2" destOrd="0" presId="urn:microsoft.com/office/officeart/2005/8/layout/default"/>
    <dgm:cxn modelId="{BFE52B43-D135-4BE4-B19A-6614391CD1F4}" type="presParOf" srcId="{FE53C505-16F4-4430-8C91-6F13EF849D97}" destId="{192C343A-53F1-4E4E-A94B-899E1F473ED4}" srcOrd="3" destOrd="0" presId="urn:microsoft.com/office/officeart/2005/8/layout/default"/>
    <dgm:cxn modelId="{389AFB78-8B1D-420D-83FC-8C16832DBCA9}" type="presParOf" srcId="{FE53C505-16F4-4430-8C91-6F13EF849D97}" destId="{0C38BDF1-C93D-427D-A0B9-9B9AF4AA27E8}" srcOrd="4" destOrd="0" presId="urn:microsoft.com/office/officeart/2005/8/layout/default"/>
    <dgm:cxn modelId="{7E97A008-E52C-4405-88DC-0F10D030EADC}" type="presParOf" srcId="{FE53C505-16F4-4430-8C91-6F13EF849D97}" destId="{3926E243-432D-4712-A4BA-092318361807}" srcOrd="5" destOrd="0" presId="urn:microsoft.com/office/officeart/2005/8/layout/default"/>
    <dgm:cxn modelId="{9A6DC284-4F0E-447E-B8C8-0EB739D43DCC}" type="presParOf" srcId="{FE53C505-16F4-4430-8C91-6F13EF849D97}" destId="{05556347-A1BC-4A0F-9D49-834D1453CBBC}" srcOrd="6" destOrd="0" presId="urn:microsoft.com/office/officeart/2005/8/layout/default"/>
    <dgm:cxn modelId="{41A8945F-AF98-4B72-BDCD-5F25F04B57C1}" type="presParOf" srcId="{FE53C505-16F4-4430-8C91-6F13EF849D97}" destId="{F298F5C8-BE8A-44D8-9760-C1A5199B597A}" srcOrd="7" destOrd="0" presId="urn:microsoft.com/office/officeart/2005/8/layout/default"/>
    <dgm:cxn modelId="{411B06CE-5798-4AC0-BCBD-EB097FA196AF}" type="presParOf" srcId="{FE53C505-16F4-4430-8C91-6F13EF849D97}" destId="{E5ED564A-B504-43F2-8B03-2461EBDF5085}" srcOrd="8"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C3E73F9A-5588-40DC-8328-5E6A8C9A4666}" type="doc">
      <dgm:prSet loTypeId="urn:microsoft.com/office/officeart/2005/8/layout/process4" loCatId="process" qsTypeId="urn:microsoft.com/office/officeart/2005/8/quickstyle/simple2" qsCatId="simple" csTypeId="urn:microsoft.com/office/officeart/2005/8/colors/colorful2" csCatId="colorful" phldr="1"/>
      <dgm:spPr/>
      <dgm:t>
        <a:bodyPr/>
        <a:lstStyle/>
        <a:p>
          <a:endParaRPr lang="en-US"/>
        </a:p>
      </dgm:t>
    </dgm:pt>
    <dgm:pt modelId="{DB986D37-6CA2-47D8-B4DE-8D1B2472B457}">
      <dgm:prSet/>
      <dgm:spPr/>
      <dgm:t>
        <a:bodyPr/>
        <a:lstStyle/>
        <a:p>
          <a:r>
            <a:rPr lang="en-US" baseline="0"/>
            <a:t>Needs to meet criteria for substance use disorder</a:t>
          </a:r>
          <a:endParaRPr lang="en-US"/>
        </a:p>
      </dgm:t>
    </dgm:pt>
    <dgm:pt modelId="{30BAEFCE-9396-4C91-8790-574472F45AFD}" type="parTrans" cxnId="{D9BD15AE-1639-4D00-98BC-31B8AA781FF2}">
      <dgm:prSet/>
      <dgm:spPr/>
      <dgm:t>
        <a:bodyPr/>
        <a:lstStyle/>
        <a:p>
          <a:endParaRPr lang="en-US"/>
        </a:p>
      </dgm:t>
    </dgm:pt>
    <dgm:pt modelId="{E86031CC-E225-4789-ACD2-F867E276993F}" type="sibTrans" cxnId="{D9BD15AE-1639-4D00-98BC-31B8AA781FF2}">
      <dgm:prSet/>
      <dgm:spPr/>
      <dgm:t>
        <a:bodyPr/>
        <a:lstStyle/>
        <a:p>
          <a:endParaRPr lang="en-US"/>
        </a:p>
      </dgm:t>
    </dgm:pt>
    <dgm:pt modelId="{BF4713D5-4CCC-46D8-BD21-CD95D0410978}">
      <dgm:prSet/>
      <dgm:spPr/>
      <dgm:t>
        <a:bodyPr/>
        <a:lstStyle/>
        <a:p>
          <a:r>
            <a:rPr lang="en-US" baseline="0" dirty="0"/>
            <a:t>Needs to be at Imminent risk of harm to self or others or a </a:t>
          </a:r>
          <a:r>
            <a:rPr lang="en-US" b="1" baseline="0" dirty="0"/>
            <a:t>very</a:t>
          </a:r>
          <a:r>
            <a:rPr lang="en-US" baseline="0" dirty="0"/>
            <a:t> substantial imminent risk because of inability to care for self.</a:t>
          </a:r>
          <a:endParaRPr lang="en-US" dirty="0"/>
        </a:p>
      </dgm:t>
    </dgm:pt>
    <dgm:pt modelId="{F6C229C2-B45C-46CA-B773-FA7DD8ED7EAB}" type="parTrans" cxnId="{8792EFE0-38AD-43C3-92B9-A80C0D66A95C}">
      <dgm:prSet/>
      <dgm:spPr/>
      <dgm:t>
        <a:bodyPr/>
        <a:lstStyle/>
        <a:p>
          <a:endParaRPr lang="en-US"/>
        </a:p>
      </dgm:t>
    </dgm:pt>
    <dgm:pt modelId="{C9DDEDC4-43C4-462A-8CE0-BE7FE9E7A404}" type="sibTrans" cxnId="{8792EFE0-38AD-43C3-92B9-A80C0D66A95C}">
      <dgm:prSet/>
      <dgm:spPr/>
      <dgm:t>
        <a:bodyPr/>
        <a:lstStyle/>
        <a:p>
          <a:endParaRPr lang="en-US"/>
        </a:p>
      </dgm:t>
    </dgm:pt>
    <dgm:pt modelId="{BF086148-1447-48BC-9D0C-966748E9D6DC}" type="pres">
      <dgm:prSet presAssocID="{C3E73F9A-5588-40DC-8328-5E6A8C9A4666}" presName="Name0" presStyleCnt="0">
        <dgm:presLayoutVars>
          <dgm:dir/>
          <dgm:animLvl val="lvl"/>
          <dgm:resizeHandles val="exact"/>
        </dgm:presLayoutVars>
      </dgm:prSet>
      <dgm:spPr/>
    </dgm:pt>
    <dgm:pt modelId="{4A9E17D6-1070-4265-9888-9B2F53D5C3BA}" type="pres">
      <dgm:prSet presAssocID="{BF4713D5-4CCC-46D8-BD21-CD95D0410978}" presName="boxAndChildren" presStyleCnt="0"/>
      <dgm:spPr/>
    </dgm:pt>
    <dgm:pt modelId="{2D2713A3-717B-45F1-BA48-E948193266FE}" type="pres">
      <dgm:prSet presAssocID="{BF4713D5-4CCC-46D8-BD21-CD95D0410978}" presName="parentTextBox" presStyleLbl="node1" presStyleIdx="0" presStyleCnt="2"/>
      <dgm:spPr/>
    </dgm:pt>
    <dgm:pt modelId="{32D4E200-4974-4F4D-96AA-18AD83C00D4D}" type="pres">
      <dgm:prSet presAssocID="{E86031CC-E225-4789-ACD2-F867E276993F}" presName="sp" presStyleCnt="0"/>
      <dgm:spPr/>
    </dgm:pt>
    <dgm:pt modelId="{D39C9FD7-BA89-4518-BB1B-94EAFD7CC269}" type="pres">
      <dgm:prSet presAssocID="{DB986D37-6CA2-47D8-B4DE-8D1B2472B457}" presName="arrowAndChildren" presStyleCnt="0"/>
      <dgm:spPr/>
    </dgm:pt>
    <dgm:pt modelId="{CD9DC084-56DA-4F6A-AF18-9DA17BE59943}" type="pres">
      <dgm:prSet presAssocID="{DB986D37-6CA2-47D8-B4DE-8D1B2472B457}" presName="parentTextArrow" presStyleLbl="node1" presStyleIdx="1" presStyleCnt="2"/>
      <dgm:spPr/>
    </dgm:pt>
  </dgm:ptLst>
  <dgm:cxnLst>
    <dgm:cxn modelId="{7CE9DF3D-04AB-474B-8F97-99FCEA3019D3}" type="presOf" srcId="{C3E73F9A-5588-40DC-8328-5E6A8C9A4666}" destId="{BF086148-1447-48BC-9D0C-966748E9D6DC}" srcOrd="0" destOrd="0" presId="urn:microsoft.com/office/officeart/2005/8/layout/process4"/>
    <dgm:cxn modelId="{D9BD15AE-1639-4D00-98BC-31B8AA781FF2}" srcId="{C3E73F9A-5588-40DC-8328-5E6A8C9A4666}" destId="{DB986D37-6CA2-47D8-B4DE-8D1B2472B457}" srcOrd="0" destOrd="0" parTransId="{30BAEFCE-9396-4C91-8790-574472F45AFD}" sibTransId="{E86031CC-E225-4789-ACD2-F867E276993F}"/>
    <dgm:cxn modelId="{BF05B6B7-D980-435C-A6FF-E5CA8FA483FF}" type="presOf" srcId="{BF4713D5-4CCC-46D8-BD21-CD95D0410978}" destId="{2D2713A3-717B-45F1-BA48-E948193266FE}" srcOrd="0" destOrd="0" presId="urn:microsoft.com/office/officeart/2005/8/layout/process4"/>
    <dgm:cxn modelId="{8792EFE0-38AD-43C3-92B9-A80C0D66A95C}" srcId="{C3E73F9A-5588-40DC-8328-5E6A8C9A4666}" destId="{BF4713D5-4CCC-46D8-BD21-CD95D0410978}" srcOrd="1" destOrd="0" parTransId="{F6C229C2-B45C-46CA-B773-FA7DD8ED7EAB}" sibTransId="{C9DDEDC4-43C4-462A-8CE0-BE7FE9E7A404}"/>
    <dgm:cxn modelId="{A3B14DE6-BAC3-41F9-92BD-4AC241B4BA88}" type="presOf" srcId="{DB986D37-6CA2-47D8-B4DE-8D1B2472B457}" destId="{CD9DC084-56DA-4F6A-AF18-9DA17BE59943}" srcOrd="0" destOrd="0" presId="urn:microsoft.com/office/officeart/2005/8/layout/process4"/>
    <dgm:cxn modelId="{4B1D6672-A9AB-4919-B1F4-6D580EB2DF80}" type="presParOf" srcId="{BF086148-1447-48BC-9D0C-966748E9D6DC}" destId="{4A9E17D6-1070-4265-9888-9B2F53D5C3BA}" srcOrd="0" destOrd="0" presId="urn:microsoft.com/office/officeart/2005/8/layout/process4"/>
    <dgm:cxn modelId="{4CA334F1-0318-48DC-8BA0-2B3D04A5B16E}" type="presParOf" srcId="{4A9E17D6-1070-4265-9888-9B2F53D5C3BA}" destId="{2D2713A3-717B-45F1-BA48-E948193266FE}" srcOrd="0" destOrd="0" presId="urn:microsoft.com/office/officeart/2005/8/layout/process4"/>
    <dgm:cxn modelId="{85DA7BA8-2098-436C-A2E1-C1ABF60A3070}" type="presParOf" srcId="{BF086148-1447-48BC-9D0C-966748E9D6DC}" destId="{32D4E200-4974-4F4D-96AA-18AD83C00D4D}" srcOrd="1" destOrd="0" presId="urn:microsoft.com/office/officeart/2005/8/layout/process4"/>
    <dgm:cxn modelId="{3DB04311-D894-48CB-AA87-85A6BDDDCB8D}" type="presParOf" srcId="{BF086148-1447-48BC-9D0C-966748E9D6DC}" destId="{D39C9FD7-BA89-4518-BB1B-94EAFD7CC269}" srcOrd="2" destOrd="0" presId="urn:microsoft.com/office/officeart/2005/8/layout/process4"/>
    <dgm:cxn modelId="{9FA1F498-FD4B-4A3F-A0E5-890A4F7E04CF}" type="presParOf" srcId="{D39C9FD7-BA89-4518-BB1B-94EAFD7CC269}" destId="{CD9DC084-56DA-4F6A-AF18-9DA17BE59943}" srcOrd="0" destOrd="0" presId="urn:microsoft.com/office/officeart/2005/8/layout/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7DFC8D4F-2797-4385-AA44-88B2FF764D3F}" type="doc">
      <dgm:prSet loTypeId="urn:microsoft.com/office/officeart/2016/7/layout/RepeatingBendingProcessNew" loCatId="process" qsTypeId="urn:microsoft.com/office/officeart/2005/8/quickstyle/simple4" qsCatId="simple" csTypeId="urn:microsoft.com/office/officeart/2005/8/colors/colorful2" csCatId="colorful" phldr="1"/>
      <dgm:spPr/>
      <dgm:t>
        <a:bodyPr/>
        <a:lstStyle/>
        <a:p>
          <a:endParaRPr lang="en-US"/>
        </a:p>
      </dgm:t>
    </dgm:pt>
    <dgm:pt modelId="{E66365B4-C8F4-4825-8B60-A807349515D5}">
      <dgm:prSet/>
      <dgm:spPr/>
      <dgm:t>
        <a:bodyPr/>
        <a:lstStyle/>
        <a:p>
          <a:r>
            <a:rPr lang="en-US" baseline="0" dirty="0"/>
            <a:t>“Jenkins”/Probable cause hearing held? </a:t>
          </a:r>
          <a:endParaRPr lang="en-US" dirty="0"/>
        </a:p>
      </dgm:t>
    </dgm:pt>
    <dgm:pt modelId="{51499688-227A-4778-BD41-85CE969E4DD0}" type="parTrans" cxnId="{1607E43C-8664-4ED4-9E8D-53FCBA006638}">
      <dgm:prSet/>
      <dgm:spPr/>
      <dgm:t>
        <a:bodyPr/>
        <a:lstStyle/>
        <a:p>
          <a:endParaRPr lang="en-US"/>
        </a:p>
      </dgm:t>
    </dgm:pt>
    <dgm:pt modelId="{FD3856DF-95C8-4C6D-8C02-A69A72F6708A}" type="sibTrans" cxnId="{1607E43C-8664-4ED4-9E8D-53FCBA006638}">
      <dgm:prSet/>
      <dgm:spPr/>
      <dgm:t>
        <a:bodyPr/>
        <a:lstStyle/>
        <a:p>
          <a:endParaRPr lang="en-US"/>
        </a:p>
      </dgm:t>
    </dgm:pt>
    <dgm:pt modelId="{B7C66777-C721-446C-A9CF-EC03247B8D40}">
      <dgm:prSet/>
      <dgm:spPr/>
      <dgm:t>
        <a:bodyPr/>
        <a:lstStyle/>
        <a:p>
          <a:r>
            <a:rPr lang="en-US" baseline="0" dirty="0"/>
            <a:t>In custody and Non-BAILABLE?</a:t>
          </a:r>
          <a:endParaRPr lang="en-US" dirty="0"/>
        </a:p>
      </dgm:t>
    </dgm:pt>
    <dgm:pt modelId="{84DE3D43-52A0-4530-851C-95774E5F75A7}" type="parTrans" cxnId="{30BB88B7-5498-4494-BBBD-BCA4ACD1D7A6}">
      <dgm:prSet/>
      <dgm:spPr/>
      <dgm:t>
        <a:bodyPr/>
        <a:lstStyle/>
        <a:p>
          <a:endParaRPr lang="en-US"/>
        </a:p>
      </dgm:t>
    </dgm:pt>
    <dgm:pt modelId="{B7BB8755-6E9A-402A-95F7-46923339D705}" type="sibTrans" cxnId="{30BB88B7-5498-4494-BBBD-BCA4ACD1D7A6}">
      <dgm:prSet/>
      <dgm:spPr/>
      <dgm:t>
        <a:bodyPr/>
        <a:lstStyle/>
        <a:p>
          <a:endParaRPr lang="en-US"/>
        </a:p>
      </dgm:t>
    </dgm:pt>
    <dgm:pt modelId="{2C969EF2-E74B-4159-A60D-33246BF37CFB}">
      <dgm:prSet/>
      <dgm:spPr/>
      <dgm:t>
        <a:bodyPr/>
        <a:lstStyle/>
        <a:p>
          <a:r>
            <a:rPr lang="en-US" dirty="0"/>
            <a:t>Is the person at risk that can’t be managed in a lock-up setting due to a mental health issue?</a:t>
          </a:r>
        </a:p>
      </dgm:t>
    </dgm:pt>
    <dgm:pt modelId="{5C947F47-5B6F-4EDF-9CA3-962A35F4C3D8}" type="parTrans" cxnId="{15800F20-BD70-4BF2-A162-5D5CB89AB296}">
      <dgm:prSet/>
      <dgm:spPr/>
      <dgm:t>
        <a:bodyPr/>
        <a:lstStyle/>
        <a:p>
          <a:endParaRPr lang="en-US"/>
        </a:p>
      </dgm:t>
    </dgm:pt>
    <dgm:pt modelId="{D34BD183-6A81-43E3-9753-0F61AD81BAF8}" type="sibTrans" cxnId="{15800F20-BD70-4BF2-A162-5D5CB89AB296}">
      <dgm:prSet/>
      <dgm:spPr/>
      <dgm:t>
        <a:bodyPr/>
        <a:lstStyle/>
        <a:p>
          <a:endParaRPr lang="en-US"/>
        </a:p>
      </dgm:t>
    </dgm:pt>
    <dgm:pt modelId="{66629BB8-D7DE-4C2E-B49E-3CF1A5CC6522}">
      <dgm:prSet/>
      <dgm:spPr/>
      <dgm:t>
        <a:bodyPr/>
        <a:lstStyle/>
        <a:p>
          <a:r>
            <a:rPr lang="en-US" baseline="0" dirty="0"/>
            <a:t>CBHC</a:t>
          </a:r>
          <a:r>
            <a:rPr lang="en-US" dirty="0"/>
            <a:t>/Emergency MH Services contacted to conduct initial screening?</a:t>
          </a:r>
        </a:p>
      </dgm:t>
    </dgm:pt>
    <dgm:pt modelId="{674F9F77-6851-4401-A133-7A5F9AC5D8EC}" type="parTrans" cxnId="{461AC502-99C5-4881-AFD2-D0779B8F48F6}">
      <dgm:prSet/>
      <dgm:spPr/>
      <dgm:t>
        <a:bodyPr/>
        <a:lstStyle/>
        <a:p>
          <a:endParaRPr lang="en-US"/>
        </a:p>
      </dgm:t>
    </dgm:pt>
    <dgm:pt modelId="{D8723C69-5BCB-45EA-9F57-0FFB76C6CE03}" type="sibTrans" cxnId="{461AC502-99C5-4881-AFD2-D0779B8F48F6}">
      <dgm:prSet/>
      <dgm:spPr/>
      <dgm:t>
        <a:bodyPr/>
        <a:lstStyle/>
        <a:p>
          <a:endParaRPr lang="en-US"/>
        </a:p>
      </dgm:t>
    </dgm:pt>
    <dgm:pt modelId="{E009FA0C-5877-45F2-B717-35128DBE4341}">
      <dgm:prSet/>
      <dgm:spPr/>
      <dgm:t>
        <a:bodyPr/>
        <a:lstStyle/>
        <a:p>
          <a:r>
            <a:rPr lang="en-US" baseline="0" dirty="0"/>
            <a:t>Geography, time of day important to consider: police transport and court  time</a:t>
          </a:r>
          <a:endParaRPr lang="en-US" dirty="0"/>
        </a:p>
      </dgm:t>
    </dgm:pt>
    <dgm:pt modelId="{CE35ECAA-C51E-4960-8D3F-D1552243A7B1}" type="parTrans" cxnId="{980BC965-E56F-4000-8788-8BB9013724A0}">
      <dgm:prSet/>
      <dgm:spPr/>
      <dgm:t>
        <a:bodyPr/>
        <a:lstStyle/>
        <a:p>
          <a:endParaRPr lang="en-US"/>
        </a:p>
      </dgm:t>
    </dgm:pt>
    <dgm:pt modelId="{D4BBA059-E730-4687-A330-27352E6B7C35}" type="sibTrans" cxnId="{980BC965-E56F-4000-8788-8BB9013724A0}">
      <dgm:prSet/>
      <dgm:spPr/>
      <dgm:t>
        <a:bodyPr/>
        <a:lstStyle/>
        <a:p>
          <a:endParaRPr lang="en-US"/>
        </a:p>
      </dgm:t>
    </dgm:pt>
    <dgm:pt modelId="{C3D1CEE5-7B68-485B-A7C0-1E6933A68DCD}" type="pres">
      <dgm:prSet presAssocID="{7DFC8D4F-2797-4385-AA44-88B2FF764D3F}" presName="Name0" presStyleCnt="0">
        <dgm:presLayoutVars>
          <dgm:dir/>
          <dgm:resizeHandles val="exact"/>
        </dgm:presLayoutVars>
      </dgm:prSet>
      <dgm:spPr/>
    </dgm:pt>
    <dgm:pt modelId="{140942C6-5A98-42D2-834A-FE1AB5C6E76B}" type="pres">
      <dgm:prSet presAssocID="{E66365B4-C8F4-4825-8B60-A807349515D5}" presName="node" presStyleLbl="node1" presStyleIdx="0" presStyleCnt="5">
        <dgm:presLayoutVars>
          <dgm:bulletEnabled val="1"/>
        </dgm:presLayoutVars>
      </dgm:prSet>
      <dgm:spPr/>
    </dgm:pt>
    <dgm:pt modelId="{5F0E9EB5-A3FA-4031-B7CB-DA65BBFEC5AD}" type="pres">
      <dgm:prSet presAssocID="{FD3856DF-95C8-4C6D-8C02-A69A72F6708A}" presName="sibTrans" presStyleLbl="sibTrans1D1" presStyleIdx="0" presStyleCnt="4"/>
      <dgm:spPr/>
    </dgm:pt>
    <dgm:pt modelId="{879B57E4-1002-4A87-8AB2-798027F8E8A4}" type="pres">
      <dgm:prSet presAssocID="{FD3856DF-95C8-4C6D-8C02-A69A72F6708A}" presName="connectorText" presStyleLbl="sibTrans1D1" presStyleIdx="0" presStyleCnt="4"/>
      <dgm:spPr/>
    </dgm:pt>
    <dgm:pt modelId="{03F616CE-6A91-424D-88D8-8F09E682EB59}" type="pres">
      <dgm:prSet presAssocID="{B7C66777-C721-446C-A9CF-EC03247B8D40}" presName="node" presStyleLbl="node1" presStyleIdx="1" presStyleCnt="5">
        <dgm:presLayoutVars>
          <dgm:bulletEnabled val="1"/>
        </dgm:presLayoutVars>
      </dgm:prSet>
      <dgm:spPr/>
    </dgm:pt>
    <dgm:pt modelId="{3B882FAF-CEE5-4693-BA50-503C0E184AD3}" type="pres">
      <dgm:prSet presAssocID="{B7BB8755-6E9A-402A-95F7-46923339D705}" presName="sibTrans" presStyleLbl="sibTrans1D1" presStyleIdx="1" presStyleCnt="4"/>
      <dgm:spPr/>
    </dgm:pt>
    <dgm:pt modelId="{DBC2EA92-63AA-434F-87E1-A005D39A129C}" type="pres">
      <dgm:prSet presAssocID="{B7BB8755-6E9A-402A-95F7-46923339D705}" presName="connectorText" presStyleLbl="sibTrans1D1" presStyleIdx="1" presStyleCnt="4"/>
      <dgm:spPr/>
    </dgm:pt>
    <dgm:pt modelId="{191E7D97-30EF-4E5B-8D80-324A4CB58B9A}" type="pres">
      <dgm:prSet presAssocID="{2C969EF2-E74B-4159-A60D-33246BF37CFB}" presName="node" presStyleLbl="node1" presStyleIdx="2" presStyleCnt="5">
        <dgm:presLayoutVars>
          <dgm:bulletEnabled val="1"/>
        </dgm:presLayoutVars>
      </dgm:prSet>
      <dgm:spPr/>
    </dgm:pt>
    <dgm:pt modelId="{AD314969-EDF5-41E4-851D-CFC75FEF77B9}" type="pres">
      <dgm:prSet presAssocID="{D34BD183-6A81-43E3-9753-0F61AD81BAF8}" presName="sibTrans" presStyleLbl="sibTrans1D1" presStyleIdx="2" presStyleCnt="4"/>
      <dgm:spPr/>
    </dgm:pt>
    <dgm:pt modelId="{DF4D130D-DEFD-44AA-A1D3-E68A79DCECF5}" type="pres">
      <dgm:prSet presAssocID="{D34BD183-6A81-43E3-9753-0F61AD81BAF8}" presName="connectorText" presStyleLbl="sibTrans1D1" presStyleIdx="2" presStyleCnt="4"/>
      <dgm:spPr/>
    </dgm:pt>
    <dgm:pt modelId="{C8E67F78-2FCC-4137-9018-7088F9E2F612}" type="pres">
      <dgm:prSet presAssocID="{66629BB8-D7DE-4C2E-B49E-3CF1A5CC6522}" presName="node" presStyleLbl="node1" presStyleIdx="3" presStyleCnt="5">
        <dgm:presLayoutVars>
          <dgm:bulletEnabled val="1"/>
        </dgm:presLayoutVars>
      </dgm:prSet>
      <dgm:spPr/>
    </dgm:pt>
    <dgm:pt modelId="{363CB6D4-87A4-48D9-A027-102634ADB143}" type="pres">
      <dgm:prSet presAssocID="{D8723C69-5BCB-45EA-9F57-0FFB76C6CE03}" presName="sibTrans" presStyleLbl="sibTrans1D1" presStyleIdx="3" presStyleCnt="4"/>
      <dgm:spPr/>
    </dgm:pt>
    <dgm:pt modelId="{5D40A134-0EAB-47F3-8D1D-A04EC7834AC3}" type="pres">
      <dgm:prSet presAssocID="{D8723C69-5BCB-45EA-9F57-0FFB76C6CE03}" presName="connectorText" presStyleLbl="sibTrans1D1" presStyleIdx="3" presStyleCnt="4"/>
      <dgm:spPr/>
    </dgm:pt>
    <dgm:pt modelId="{5861D58D-6296-4D9A-AFF0-AF22FE370A74}" type="pres">
      <dgm:prSet presAssocID="{E009FA0C-5877-45F2-B717-35128DBE4341}" presName="node" presStyleLbl="node1" presStyleIdx="4" presStyleCnt="5">
        <dgm:presLayoutVars>
          <dgm:bulletEnabled val="1"/>
        </dgm:presLayoutVars>
      </dgm:prSet>
      <dgm:spPr/>
    </dgm:pt>
  </dgm:ptLst>
  <dgm:cxnLst>
    <dgm:cxn modelId="{461AC502-99C5-4881-AFD2-D0779B8F48F6}" srcId="{7DFC8D4F-2797-4385-AA44-88B2FF764D3F}" destId="{66629BB8-D7DE-4C2E-B49E-3CF1A5CC6522}" srcOrd="3" destOrd="0" parTransId="{674F9F77-6851-4401-A133-7A5F9AC5D8EC}" sibTransId="{D8723C69-5BCB-45EA-9F57-0FFB76C6CE03}"/>
    <dgm:cxn modelId="{A6029910-A770-4729-8EE2-E91C2D4A9D24}" type="presOf" srcId="{B7C66777-C721-446C-A9CF-EC03247B8D40}" destId="{03F616CE-6A91-424D-88D8-8F09E682EB59}" srcOrd="0" destOrd="0" presId="urn:microsoft.com/office/officeart/2016/7/layout/RepeatingBendingProcessNew"/>
    <dgm:cxn modelId="{7A600F16-66D6-40A0-8D60-45F5824DF20E}" type="presOf" srcId="{E66365B4-C8F4-4825-8B60-A807349515D5}" destId="{140942C6-5A98-42D2-834A-FE1AB5C6E76B}" srcOrd="0" destOrd="0" presId="urn:microsoft.com/office/officeart/2016/7/layout/RepeatingBendingProcessNew"/>
    <dgm:cxn modelId="{8CCDA619-3B11-4535-9F0A-B72CA3F0CCDA}" type="presOf" srcId="{E009FA0C-5877-45F2-B717-35128DBE4341}" destId="{5861D58D-6296-4D9A-AFF0-AF22FE370A74}" srcOrd="0" destOrd="0" presId="urn:microsoft.com/office/officeart/2016/7/layout/RepeatingBendingProcessNew"/>
    <dgm:cxn modelId="{15800F20-BD70-4BF2-A162-5D5CB89AB296}" srcId="{7DFC8D4F-2797-4385-AA44-88B2FF764D3F}" destId="{2C969EF2-E74B-4159-A60D-33246BF37CFB}" srcOrd="2" destOrd="0" parTransId="{5C947F47-5B6F-4EDF-9CA3-962A35F4C3D8}" sibTransId="{D34BD183-6A81-43E3-9753-0F61AD81BAF8}"/>
    <dgm:cxn modelId="{A1D7552C-B644-41E1-9A93-4FAA645F2868}" type="presOf" srcId="{2C969EF2-E74B-4159-A60D-33246BF37CFB}" destId="{191E7D97-30EF-4E5B-8D80-324A4CB58B9A}" srcOrd="0" destOrd="0" presId="urn:microsoft.com/office/officeart/2016/7/layout/RepeatingBendingProcessNew"/>
    <dgm:cxn modelId="{44B5C738-01DB-4062-962B-47E1AB2F9D24}" type="presOf" srcId="{D8723C69-5BCB-45EA-9F57-0FFB76C6CE03}" destId="{363CB6D4-87A4-48D9-A027-102634ADB143}" srcOrd="0" destOrd="0" presId="urn:microsoft.com/office/officeart/2016/7/layout/RepeatingBendingProcessNew"/>
    <dgm:cxn modelId="{1607E43C-8664-4ED4-9E8D-53FCBA006638}" srcId="{7DFC8D4F-2797-4385-AA44-88B2FF764D3F}" destId="{E66365B4-C8F4-4825-8B60-A807349515D5}" srcOrd="0" destOrd="0" parTransId="{51499688-227A-4778-BD41-85CE969E4DD0}" sibTransId="{FD3856DF-95C8-4C6D-8C02-A69A72F6708A}"/>
    <dgm:cxn modelId="{69ED4A5E-7909-4C14-AC25-66C8B1F1C0BB}" type="presOf" srcId="{D34BD183-6A81-43E3-9753-0F61AD81BAF8}" destId="{DF4D130D-DEFD-44AA-A1D3-E68A79DCECF5}" srcOrd="1" destOrd="0" presId="urn:microsoft.com/office/officeart/2016/7/layout/RepeatingBendingProcessNew"/>
    <dgm:cxn modelId="{980BC965-E56F-4000-8788-8BB9013724A0}" srcId="{7DFC8D4F-2797-4385-AA44-88B2FF764D3F}" destId="{E009FA0C-5877-45F2-B717-35128DBE4341}" srcOrd="4" destOrd="0" parTransId="{CE35ECAA-C51E-4960-8D3F-D1552243A7B1}" sibTransId="{D4BBA059-E730-4687-A330-27352E6B7C35}"/>
    <dgm:cxn modelId="{449A1551-EAE7-4007-8FC4-59AD7AC15E66}" type="presOf" srcId="{D8723C69-5BCB-45EA-9F57-0FFB76C6CE03}" destId="{5D40A134-0EAB-47F3-8D1D-A04EC7834AC3}" srcOrd="1" destOrd="0" presId="urn:microsoft.com/office/officeart/2016/7/layout/RepeatingBendingProcessNew"/>
    <dgm:cxn modelId="{4E4EF071-22B0-4F1B-A588-072D6C6A4999}" type="presOf" srcId="{FD3856DF-95C8-4C6D-8C02-A69A72F6708A}" destId="{879B57E4-1002-4A87-8AB2-798027F8E8A4}" srcOrd="1" destOrd="0" presId="urn:microsoft.com/office/officeart/2016/7/layout/RepeatingBendingProcessNew"/>
    <dgm:cxn modelId="{163E627E-67ED-450E-9658-0D20A5DDB3B4}" type="presOf" srcId="{FD3856DF-95C8-4C6D-8C02-A69A72F6708A}" destId="{5F0E9EB5-A3FA-4031-B7CB-DA65BBFEC5AD}" srcOrd="0" destOrd="0" presId="urn:microsoft.com/office/officeart/2016/7/layout/RepeatingBendingProcessNew"/>
    <dgm:cxn modelId="{5DFDC6A8-6597-4A51-B627-7E6BA644A652}" type="presOf" srcId="{B7BB8755-6E9A-402A-95F7-46923339D705}" destId="{3B882FAF-CEE5-4693-BA50-503C0E184AD3}" srcOrd="0" destOrd="0" presId="urn:microsoft.com/office/officeart/2016/7/layout/RepeatingBendingProcessNew"/>
    <dgm:cxn modelId="{CC0090AB-CFF3-4831-94E9-FD739F04412F}" type="presOf" srcId="{7DFC8D4F-2797-4385-AA44-88B2FF764D3F}" destId="{C3D1CEE5-7B68-485B-A7C0-1E6933A68DCD}" srcOrd="0" destOrd="0" presId="urn:microsoft.com/office/officeart/2016/7/layout/RepeatingBendingProcessNew"/>
    <dgm:cxn modelId="{30BB88B7-5498-4494-BBBD-BCA4ACD1D7A6}" srcId="{7DFC8D4F-2797-4385-AA44-88B2FF764D3F}" destId="{B7C66777-C721-446C-A9CF-EC03247B8D40}" srcOrd="1" destOrd="0" parTransId="{84DE3D43-52A0-4530-851C-95774E5F75A7}" sibTransId="{B7BB8755-6E9A-402A-95F7-46923339D705}"/>
    <dgm:cxn modelId="{CB230EC8-8E16-4BA4-B38A-26EF83DABD2E}" type="presOf" srcId="{B7BB8755-6E9A-402A-95F7-46923339D705}" destId="{DBC2EA92-63AA-434F-87E1-A005D39A129C}" srcOrd="1" destOrd="0" presId="urn:microsoft.com/office/officeart/2016/7/layout/RepeatingBendingProcessNew"/>
    <dgm:cxn modelId="{AA11A6DA-1F89-4E46-9B38-12D20F8A1D81}" type="presOf" srcId="{D34BD183-6A81-43E3-9753-0F61AD81BAF8}" destId="{AD314969-EDF5-41E4-851D-CFC75FEF77B9}" srcOrd="0" destOrd="0" presId="urn:microsoft.com/office/officeart/2016/7/layout/RepeatingBendingProcessNew"/>
    <dgm:cxn modelId="{F1A43CE0-5506-4F72-A063-43978256CF95}" type="presOf" srcId="{66629BB8-D7DE-4C2E-B49E-3CF1A5CC6522}" destId="{C8E67F78-2FCC-4137-9018-7088F9E2F612}" srcOrd="0" destOrd="0" presId="urn:microsoft.com/office/officeart/2016/7/layout/RepeatingBendingProcessNew"/>
    <dgm:cxn modelId="{9A968E8F-83F2-4A18-ACA2-8F0A36476504}" type="presParOf" srcId="{C3D1CEE5-7B68-485B-A7C0-1E6933A68DCD}" destId="{140942C6-5A98-42D2-834A-FE1AB5C6E76B}" srcOrd="0" destOrd="0" presId="urn:microsoft.com/office/officeart/2016/7/layout/RepeatingBendingProcessNew"/>
    <dgm:cxn modelId="{86F5F896-19D9-40F5-A87F-1A47F6BCB978}" type="presParOf" srcId="{C3D1CEE5-7B68-485B-A7C0-1E6933A68DCD}" destId="{5F0E9EB5-A3FA-4031-B7CB-DA65BBFEC5AD}" srcOrd="1" destOrd="0" presId="urn:microsoft.com/office/officeart/2016/7/layout/RepeatingBendingProcessNew"/>
    <dgm:cxn modelId="{FB4F66F9-4AB1-419F-BB70-679BB0037254}" type="presParOf" srcId="{5F0E9EB5-A3FA-4031-B7CB-DA65BBFEC5AD}" destId="{879B57E4-1002-4A87-8AB2-798027F8E8A4}" srcOrd="0" destOrd="0" presId="urn:microsoft.com/office/officeart/2016/7/layout/RepeatingBendingProcessNew"/>
    <dgm:cxn modelId="{DDCF7381-A302-466A-88B9-1434A5F7F7C0}" type="presParOf" srcId="{C3D1CEE5-7B68-485B-A7C0-1E6933A68DCD}" destId="{03F616CE-6A91-424D-88D8-8F09E682EB59}" srcOrd="2" destOrd="0" presId="urn:microsoft.com/office/officeart/2016/7/layout/RepeatingBendingProcessNew"/>
    <dgm:cxn modelId="{E0B3BEAF-67B3-48C8-916C-92E81F50A235}" type="presParOf" srcId="{C3D1CEE5-7B68-485B-A7C0-1E6933A68DCD}" destId="{3B882FAF-CEE5-4693-BA50-503C0E184AD3}" srcOrd="3" destOrd="0" presId="urn:microsoft.com/office/officeart/2016/7/layout/RepeatingBendingProcessNew"/>
    <dgm:cxn modelId="{5C577911-D4A0-4E73-93CD-C79028EEEDE0}" type="presParOf" srcId="{3B882FAF-CEE5-4693-BA50-503C0E184AD3}" destId="{DBC2EA92-63AA-434F-87E1-A005D39A129C}" srcOrd="0" destOrd="0" presId="urn:microsoft.com/office/officeart/2016/7/layout/RepeatingBendingProcessNew"/>
    <dgm:cxn modelId="{E9280664-3233-44EB-B256-B7FFAE71E6F7}" type="presParOf" srcId="{C3D1CEE5-7B68-485B-A7C0-1E6933A68DCD}" destId="{191E7D97-30EF-4E5B-8D80-324A4CB58B9A}" srcOrd="4" destOrd="0" presId="urn:microsoft.com/office/officeart/2016/7/layout/RepeatingBendingProcessNew"/>
    <dgm:cxn modelId="{DF906697-9097-480C-AA0F-B1753C920F3A}" type="presParOf" srcId="{C3D1CEE5-7B68-485B-A7C0-1E6933A68DCD}" destId="{AD314969-EDF5-41E4-851D-CFC75FEF77B9}" srcOrd="5" destOrd="0" presId="urn:microsoft.com/office/officeart/2016/7/layout/RepeatingBendingProcessNew"/>
    <dgm:cxn modelId="{F9517C18-7005-4CAC-89E5-DF9A19A11085}" type="presParOf" srcId="{AD314969-EDF5-41E4-851D-CFC75FEF77B9}" destId="{DF4D130D-DEFD-44AA-A1D3-E68A79DCECF5}" srcOrd="0" destOrd="0" presId="urn:microsoft.com/office/officeart/2016/7/layout/RepeatingBendingProcessNew"/>
    <dgm:cxn modelId="{16F841A0-D14B-41B9-800E-2D600A0A50AB}" type="presParOf" srcId="{C3D1CEE5-7B68-485B-A7C0-1E6933A68DCD}" destId="{C8E67F78-2FCC-4137-9018-7088F9E2F612}" srcOrd="6" destOrd="0" presId="urn:microsoft.com/office/officeart/2016/7/layout/RepeatingBendingProcessNew"/>
    <dgm:cxn modelId="{839E4CC8-78D3-402C-BC2D-ECAEDCD774BC}" type="presParOf" srcId="{C3D1CEE5-7B68-485B-A7C0-1E6933A68DCD}" destId="{363CB6D4-87A4-48D9-A027-102634ADB143}" srcOrd="7" destOrd="0" presId="urn:microsoft.com/office/officeart/2016/7/layout/RepeatingBendingProcessNew"/>
    <dgm:cxn modelId="{48646FB9-E793-4C40-A371-CB09BEB8AAF6}" type="presParOf" srcId="{363CB6D4-87A4-48D9-A027-102634ADB143}" destId="{5D40A134-0EAB-47F3-8D1D-A04EC7834AC3}" srcOrd="0" destOrd="0" presId="urn:microsoft.com/office/officeart/2016/7/layout/RepeatingBendingProcessNew"/>
    <dgm:cxn modelId="{42FE71B1-DFA6-4D2A-9167-1402D633B876}" type="presParOf" srcId="{C3D1CEE5-7B68-485B-A7C0-1E6933A68DCD}" destId="{5861D58D-6296-4D9A-AFF0-AF22FE370A74}" srcOrd="8" destOrd="0" presId="urn:microsoft.com/office/officeart/2016/7/layout/RepeatingBendingProcessNew"/>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E5ECBE0-0CA8-4335-B8B5-345223CF5F95}" type="doc">
      <dgm:prSet loTypeId="urn:microsoft.com/office/officeart/2016/7/layout/RepeatingBendingProcessNew" loCatId="process" qsTypeId="urn:microsoft.com/office/officeart/2005/8/quickstyle/simple2" qsCatId="simple" csTypeId="urn:microsoft.com/office/officeart/2005/8/colors/colorful1" csCatId="colorful" phldr="1"/>
      <dgm:spPr/>
      <dgm:t>
        <a:bodyPr/>
        <a:lstStyle/>
        <a:p>
          <a:endParaRPr lang="en-US"/>
        </a:p>
      </dgm:t>
    </dgm:pt>
    <dgm:pt modelId="{6B0766BB-0747-47E7-A90A-53730CEF4719}">
      <dgm:prSet/>
      <dgm:spPr/>
      <dgm:t>
        <a:bodyPr/>
        <a:lstStyle/>
        <a:p>
          <a:r>
            <a:rPr lang="en-US" baseline="0"/>
            <a:t>Early intercept focus </a:t>
          </a:r>
          <a:endParaRPr lang="en-US"/>
        </a:p>
      </dgm:t>
    </dgm:pt>
    <dgm:pt modelId="{BEC6799A-7832-4392-B557-360EE6AAC4BE}" type="parTrans" cxnId="{FDB9C2A9-0D58-4866-823C-CD2F9B5701C1}">
      <dgm:prSet/>
      <dgm:spPr/>
      <dgm:t>
        <a:bodyPr/>
        <a:lstStyle/>
        <a:p>
          <a:endParaRPr lang="en-US"/>
        </a:p>
      </dgm:t>
    </dgm:pt>
    <dgm:pt modelId="{80A23359-9D08-486B-B37C-A2E160E4605C}" type="sibTrans" cxnId="{FDB9C2A9-0D58-4866-823C-CD2F9B5701C1}">
      <dgm:prSet/>
      <dgm:spPr/>
      <dgm:t>
        <a:bodyPr/>
        <a:lstStyle/>
        <a:p>
          <a:endParaRPr lang="en-US"/>
        </a:p>
      </dgm:t>
    </dgm:pt>
    <dgm:pt modelId="{97C3FE7A-7F2E-4A66-A151-35AA983A7B4E}">
      <dgm:prSet/>
      <dgm:spPr/>
      <dgm:t>
        <a:bodyPr/>
        <a:lstStyle/>
        <a:p>
          <a:r>
            <a:rPr lang="en-US" baseline="0"/>
            <a:t>DMH Funding for Police-Based Diversion began in 2007</a:t>
          </a:r>
          <a:endParaRPr lang="en-US"/>
        </a:p>
      </dgm:t>
    </dgm:pt>
    <dgm:pt modelId="{C7148A23-23CF-457A-A832-F0C5BC3E3473}" type="parTrans" cxnId="{6E7DFFA3-1445-4EBF-B0CC-D59FB1A4136B}">
      <dgm:prSet/>
      <dgm:spPr/>
      <dgm:t>
        <a:bodyPr/>
        <a:lstStyle/>
        <a:p>
          <a:endParaRPr lang="en-US"/>
        </a:p>
      </dgm:t>
    </dgm:pt>
    <dgm:pt modelId="{EAEE1598-C915-4EBF-89F8-F51D2D8FED09}" type="sibTrans" cxnId="{6E7DFFA3-1445-4EBF-B0CC-D59FB1A4136B}">
      <dgm:prSet/>
      <dgm:spPr/>
      <dgm:t>
        <a:bodyPr/>
        <a:lstStyle/>
        <a:p>
          <a:endParaRPr lang="en-US"/>
        </a:p>
      </dgm:t>
    </dgm:pt>
    <dgm:pt modelId="{99DF7E29-6A53-4899-BDFA-D7BFBEB213DB}">
      <dgm:prSet/>
      <dgm:spPr/>
      <dgm:t>
        <a:bodyPr/>
        <a:lstStyle/>
        <a:p>
          <a:r>
            <a:rPr lang="en-US" baseline="0" dirty="0"/>
            <a:t>DMH currently funds OVER 120 + JDP’s (Jail Diversion Programs) in MA impacting OVER  210 CITIES and towns</a:t>
          </a:r>
          <a:endParaRPr lang="en-US" dirty="0"/>
        </a:p>
      </dgm:t>
    </dgm:pt>
    <dgm:pt modelId="{800A0DF7-B4DE-412B-9F86-CA47DDF61018}" type="parTrans" cxnId="{D5D31EDC-D545-4239-90F6-123E4C5BA854}">
      <dgm:prSet/>
      <dgm:spPr/>
      <dgm:t>
        <a:bodyPr/>
        <a:lstStyle/>
        <a:p>
          <a:endParaRPr lang="en-US"/>
        </a:p>
      </dgm:t>
    </dgm:pt>
    <dgm:pt modelId="{9E6B5A6E-ABA5-42A6-B601-4C1F33F8C353}" type="sibTrans" cxnId="{D5D31EDC-D545-4239-90F6-123E4C5BA854}">
      <dgm:prSet/>
      <dgm:spPr/>
      <dgm:t>
        <a:bodyPr/>
        <a:lstStyle/>
        <a:p>
          <a:endParaRPr lang="en-US"/>
        </a:p>
      </dgm:t>
    </dgm:pt>
    <dgm:pt modelId="{08AA5C6A-94BD-4856-BBEA-F420465E4F36}">
      <dgm:prSet/>
      <dgm:spPr/>
      <dgm:t>
        <a:bodyPr/>
        <a:lstStyle/>
        <a:p>
          <a:r>
            <a:rPr lang="en-US" baseline="0" dirty="0"/>
            <a:t>CBHC’s are key partners – §12 merry-go-round vs. warm handoff?</a:t>
          </a:r>
          <a:endParaRPr lang="en-US" dirty="0"/>
        </a:p>
      </dgm:t>
    </dgm:pt>
    <dgm:pt modelId="{757397BA-1BE5-43FE-8DCD-846AA02E6C07}" type="parTrans" cxnId="{9B6AAE4F-E8AB-4BE1-BE33-3B9A61822E94}">
      <dgm:prSet/>
      <dgm:spPr/>
      <dgm:t>
        <a:bodyPr/>
        <a:lstStyle/>
        <a:p>
          <a:endParaRPr lang="en-US"/>
        </a:p>
      </dgm:t>
    </dgm:pt>
    <dgm:pt modelId="{9A4452F1-E93A-433C-96AF-7373EA36B327}" type="sibTrans" cxnId="{9B6AAE4F-E8AB-4BE1-BE33-3B9A61822E94}">
      <dgm:prSet/>
      <dgm:spPr/>
      <dgm:t>
        <a:bodyPr/>
        <a:lstStyle/>
        <a:p>
          <a:endParaRPr lang="en-US"/>
        </a:p>
      </dgm:t>
    </dgm:pt>
    <dgm:pt modelId="{A2260AFE-9CEC-43A0-8B40-9D5792BA2D7E}">
      <dgm:prSet/>
      <dgm:spPr/>
      <dgm:t>
        <a:bodyPr/>
        <a:lstStyle/>
        <a:p>
          <a:r>
            <a:rPr lang="en-US" baseline="0" dirty="0"/>
            <a:t>Example</a:t>
          </a:r>
          <a:endParaRPr lang="en-US" dirty="0"/>
        </a:p>
      </dgm:t>
    </dgm:pt>
    <dgm:pt modelId="{00CA4FA2-8D02-4845-97A2-80B6E60C12C0}" type="parTrans" cxnId="{CE23D16A-A151-4BDD-BA48-2D46C1788D13}">
      <dgm:prSet/>
      <dgm:spPr/>
      <dgm:t>
        <a:bodyPr/>
        <a:lstStyle/>
        <a:p>
          <a:endParaRPr lang="en-US"/>
        </a:p>
      </dgm:t>
    </dgm:pt>
    <dgm:pt modelId="{D7071C91-3CDD-4908-A7A4-EF13A7CCFC41}" type="sibTrans" cxnId="{CE23D16A-A151-4BDD-BA48-2D46C1788D13}">
      <dgm:prSet/>
      <dgm:spPr/>
      <dgm:t>
        <a:bodyPr/>
        <a:lstStyle/>
        <a:p>
          <a:endParaRPr lang="en-US"/>
        </a:p>
      </dgm:t>
    </dgm:pt>
    <dgm:pt modelId="{A322B47A-2695-41BC-BB50-A4E111B8B6C8}" type="pres">
      <dgm:prSet presAssocID="{1E5ECBE0-0CA8-4335-B8B5-345223CF5F95}" presName="Name0" presStyleCnt="0">
        <dgm:presLayoutVars>
          <dgm:dir/>
          <dgm:resizeHandles val="exact"/>
        </dgm:presLayoutVars>
      </dgm:prSet>
      <dgm:spPr/>
    </dgm:pt>
    <dgm:pt modelId="{33E178C2-A011-460D-9600-423C1900161E}" type="pres">
      <dgm:prSet presAssocID="{6B0766BB-0747-47E7-A90A-53730CEF4719}" presName="node" presStyleLbl="node1" presStyleIdx="0" presStyleCnt="5">
        <dgm:presLayoutVars>
          <dgm:bulletEnabled val="1"/>
        </dgm:presLayoutVars>
      </dgm:prSet>
      <dgm:spPr/>
    </dgm:pt>
    <dgm:pt modelId="{44B0FF33-E26A-4DD5-88CF-9120E9D0B308}" type="pres">
      <dgm:prSet presAssocID="{80A23359-9D08-486B-B37C-A2E160E4605C}" presName="sibTrans" presStyleLbl="sibTrans1D1" presStyleIdx="0" presStyleCnt="4"/>
      <dgm:spPr/>
    </dgm:pt>
    <dgm:pt modelId="{8E087B3F-09FF-4D07-8F86-39DCD9E02DBD}" type="pres">
      <dgm:prSet presAssocID="{80A23359-9D08-486B-B37C-A2E160E4605C}" presName="connectorText" presStyleLbl="sibTrans1D1" presStyleIdx="0" presStyleCnt="4"/>
      <dgm:spPr/>
    </dgm:pt>
    <dgm:pt modelId="{0E01B89C-3AA1-4648-9AB5-7A8F144A9653}" type="pres">
      <dgm:prSet presAssocID="{97C3FE7A-7F2E-4A66-A151-35AA983A7B4E}" presName="node" presStyleLbl="node1" presStyleIdx="1" presStyleCnt="5">
        <dgm:presLayoutVars>
          <dgm:bulletEnabled val="1"/>
        </dgm:presLayoutVars>
      </dgm:prSet>
      <dgm:spPr/>
    </dgm:pt>
    <dgm:pt modelId="{D4A37539-A9F2-49E3-8B3E-BC655223C68C}" type="pres">
      <dgm:prSet presAssocID="{EAEE1598-C915-4EBF-89F8-F51D2D8FED09}" presName="sibTrans" presStyleLbl="sibTrans1D1" presStyleIdx="1" presStyleCnt="4"/>
      <dgm:spPr/>
    </dgm:pt>
    <dgm:pt modelId="{1B4FB149-FA7A-44CF-8DD8-1745C6BC1414}" type="pres">
      <dgm:prSet presAssocID="{EAEE1598-C915-4EBF-89F8-F51D2D8FED09}" presName="connectorText" presStyleLbl="sibTrans1D1" presStyleIdx="1" presStyleCnt="4"/>
      <dgm:spPr/>
    </dgm:pt>
    <dgm:pt modelId="{C1F5B19A-73AE-479C-A608-4025167B7EC4}" type="pres">
      <dgm:prSet presAssocID="{99DF7E29-6A53-4899-BDFA-D7BFBEB213DB}" presName="node" presStyleLbl="node1" presStyleIdx="2" presStyleCnt="5">
        <dgm:presLayoutVars>
          <dgm:bulletEnabled val="1"/>
        </dgm:presLayoutVars>
      </dgm:prSet>
      <dgm:spPr/>
    </dgm:pt>
    <dgm:pt modelId="{C4B193B0-9894-469A-90D3-FB337B0C4A78}" type="pres">
      <dgm:prSet presAssocID="{9E6B5A6E-ABA5-42A6-B601-4C1F33F8C353}" presName="sibTrans" presStyleLbl="sibTrans1D1" presStyleIdx="2" presStyleCnt="4"/>
      <dgm:spPr/>
    </dgm:pt>
    <dgm:pt modelId="{567C7EB4-9105-4A23-91FE-2114F2632051}" type="pres">
      <dgm:prSet presAssocID="{9E6B5A6E-ABA5-42A6-B601-4C1F33F8C353}" presName="connectorText" presStyleLbl="sibTrans1D1" presStyleIdx="2" presStyleCnt="4"/>
      <dgm:spPr/>
    </dgm:pt>
    <dgm:pt modelId="{E2C0F02A-1218-45C0-AE57-EC73985E8685}" type="pres">
      <dgm:prSet presAssocID="{08AA5C6A-94BD-4856-BBEA-F420465E4F36}" presName="node" presStyleLbl="node1" presStyleIdx="3" presStyleCnt="5">
        <dgm:presLayoutVars>
          <dgm:bulletEnabled val="1"/>
        </dgm:presLayoutVars>
      </dgm:prSet>
      <dgm:spPr/>
    </dgm:pt>
    <dgm:pt modelId="{D7F2450A-14A9-46F6-8A98-62B421B02D94}" type="pres">
      <dgm:prSet presAssocID="{9A4452F1-E93A-433C-96AF-7373EA36B327}" presName="sibTrans" presStyleLbl="sibTrans1D1" presStyleIdx="3" presStyleCnt="4"/>
      <dgm:spPr/>
    </dgm:pt>
    <dgm:pt modelId="{B7F1674F-3807-4BC7-968F-0672C27034FB}" type="pres">
      <dgm:prSet presAssocID="{9A4452F1-E93A-433C-96AF-7373EA36B327}" presName="connectorText" presStyleLbl="sibTrans1D1" presStyleIdx="3" presStyleCnt="4"/>
      <dgm:spPr/>
    </dgm:pt>
    <dgm:pt modelId="{7FADE80E-1BAD-4877-A4C2-349AA3B19154}" type="pres">
      <dgm:prSet presAssocID="{A2260AFE-9CEC-43A0-8B40-9D5792BA2D7E}" presName="node" presStyleLbl="node1" presStyleIdx="4" presStyleCnt="5">
        <dgm:presLayoutVars>
          <dgm:bulletEnabled val="1"/>
        </dgm:presLayoutVars>
      </dgm:prSet>
      <dgm:spPr/>
    </dgm:pt>
  </dgm:ptLst>
  <dgm:cxnLst>
    <dgm:cxn modelId="{481D9C13-63FD-4138-A056-93CB1853B328}" type="presOf" srcId="{A2260AFE-9CEC-43A0-8B40-9D5792BA2D7E}" destId="{7FADE80E-1BAD-4877-A4C2-349AA3B19154}" srcOrd="0" destOrd="0" presId="urn:microsoft.com/office/officeart/2016/7/layout/RepeatingBendingProcessNew"/>
    <dgm:cxn modelId="{9D42FD3A-54F6-4E9A-A1A7-3CC79250A2A4}" type="presOf" srcId="{97C3FE7A-7F2E-4A66-A151-35AA983A7B4E}" destId="{0E01B89C-3AA1-4648-9AB5-7A8F144A9653}" srcOrd="0" destOrd="0" presId="urn:microsoft.com/office/officeart/2016/7/layout/RepeatingBendingProcessNew"/>
    <dgm:cxn modelId="{EEBAAE3D-0309-4E68-87EC-51DE7C3078D7}" type="presOf" srcId="{EAEE1598-C915-4EBF-89F8-F51D2D8FED09}" destId="{1B4FB149-FA7A-44CF-8DD8-1745C6BC1414}" srcOrd="1" destOrd="0" presId="urn:microsoft.com/office/officeart/2016/7/layout/RepeatingBendingProcessNew"/>
    <dgm:cxn modelId="{CE23D16A-A151-4BDD-BA48-2D46C1788D13}" srcId="{1E5ECBE0-0CA8-4335-B8B5-345223CF5F95}" destId="{A2260AFE-9CEC-43A0-8B40-9D5792BA2D7E}" srcOrd="4" destOrd="0" parTransId="{00CA4FA2-8D02-4845-97A2-80B6E60C12C0}" sibTransId="{D7071C91-3CDD-4908-A7A4-EF13A7CCFC41}"/>
    <dgm:cxn modelId="{9B6AAE4F-E8AB-4BE1-BE33-3B9A61822E94}" srcId="{1E5ECBE0-0CA8-4335-B8B5-345223CF5F95}" destId="{08AA5C6A-94BD-4856-BBEA-F420465E4F36}" srcOrd="3" destOrd="0" parTransId="{757397BA-1BE5-43FE-8DCD-846AA02E6C07}" sibTransId="{9A4452F1-E93A-433C-96AF-7373EA36B327}"/>
    <dgm:cxn modelId="{626DEE8B-496D-43CD-9C6E-17B1A1627210}" type="presOf" srcId="{80A23359-9D08-486B-B37C-A2E160E4605C}" destId="{8E087B3F-09FF-4D07-8F86-39DCD9E02DBD}" srcOrd="1" destOrd="0" presId="urn:microsoft.com/office/officeart/2016/7/layout/RepeatingBendingProcessNew"/>
    <dgm:cxn modelId="{5B86308C-391C-4ECF-8EFE-9B965E937C8A}" type="presOf" srcId="{08AA5C6A-94BD-4856-BBEA-F420465E4F36}" destId="{E2C0F02A-1218-45C0-AE57-EC73985E8685}" srcOrd="0" destOrd="0" presId="urn:microsoft.com/office/officeart/2016/7/layout/RepeatingBendingProcessNew"/>
    <dgm:cxn modelId="{80D18D8C-83C7-4E11-BB00-D1B74E27128A}" type="presOf" srcId="{9A4452F1-E93A-433C-96AF-7373EA36B327}" destId="{D7F2450A-14A9-46F6-8A98-62B421B02D94}" srcOrd="0" destOrd="0" presId="urn:microsoft.com/office/officeart/2016/7/layout/RepeatingBendingProcessNew"/>
    <dgm:cxn modelId="{6E7DFFA3-1445-4EBF-B0CC-D59FB1A4136B}" srcId="{1E5ECBE0-0CA8-4335-B8B5-345223CF5F95}" destId="{97C3FE7A-7F2E-4A66-A151-35AA983A7B4E}" srcOrd="1" destOrd="0" parTransId="{C7148A23-23CF-457A-A832-F0C5BC3E3473}" sibTransId="{EAEE1598-C915-4EBF-89F8-F51D2D8FED09}"/>
    <dgm:cxn modelId="{FDB9C2A9-0D58-4866-823C-CD2F9B5701C1}" srcId="{1E5ECBE0-0CA8-4335-B8B5-345223CF5F95}" destId="{6B0766BB-0747-47E7-A90A-53730CEF4719}" srcOrd="0" destOrd="0" parTransId="{BEC6799A-7832-4392-B557-360EE6AAC4BE}" sibTransId="{80A23359-9D08-486B-B37C-A2E160E4605C}"/>
    <dgm:cxn modelId="{7979B9BF-EF84-4411-9B89-7739EFD4D5EB}" type="presOf" srcId="{EAEE1598-C915-4EBF-89F8-F51D2D8FED09}" destId="{D4A37539-A9F2-49E3-8B3E-BC655223C68C}" srcOrd="0" destOrd="0" presId="urn:microsoft.com/office/officeart/2016/7/layout/RepeatingBendingProcessNew"/>
    <dgm:cxn modelId="{DB3FB8C0-5FEA-45AD-84B4-19EC09B192B2}" type="presOf" srcId="{99DF7E29-6A53-4899-BDFA-D7BFBEB213DB}" destId="{C1F5B19A-73AE-479C-A608-4025167B7EC4}" srcOrd="0" destOrd="0" presId="urn:microsoft.com/office/officeart/2016/7/layout/RepeatingBendingProcessNew"/>
    <dgm:cxn modelId="{8FC5C9D4-BB50-4D9A-986E-6B8AE3B5CF57}" type="presOf" srcId="{9A4452F1-E93A-433C-96AF-7373EA36B327}" destId="{B7F1674F-3807-4BC7-968F-0672C27034FB}" srcOrd="1" destOrd="0" presId="urn:microsoft.com/office/officeart/2016/7/layout/RepeatingBendingProcessNew"/>
    <dgm:cxn modelId="{D5D31EDC-D545-4239-90F6-123E4C5BA854}" srcId="{1E5ECBE0-0CA8-4335-B8B5-345223CF5F95}" destId="{99DF7E29-6A53-4899-BDFA-D7BFBEB213DB}" srcOrd="2" destOrd="0" parTransId="{800A0DF7-B4DE-412B-9F86-CA47DDF61018}" sibTransId="{9E6B5A6E-ABA5-42A6-B601-4C1F33F8C353}"/>
    <dgm:cxn modelId="{B10FB6DC-5D05-433B-AF8D-B938CD8996F6}" type="presOf" srcId="{9E6B5A6E-ABA5-42A6-B601-4C1F33F8C353}" destId="{C4B193B0-9894-469A-90D3-FB337B0C4A78}" srcOrd="0" destOrd="0" presId="urn:microsoft.com/office/officeart/2016/7/layout/RepeatingBendingProcessNew"/>
    <dgm:cxn modelId="{923C6BE4-8ADE-4FD3-8754-FEFB755BD2A3}" type="presOf" srcId="{6B0766BB-0747-47E7-A90A-53730CEF4719}" destId="{33E178C2-A011-460D-9600-423C1900161E}" srcOrd="0" destOrd="0" presId="urn:microsoft.com/office/officeart/2016/7/layout/RepeatingBendingProcessNew"/>
    <dgm:cxn modelId="{9EA4CDF4-F2CC-488B-9497-1ECECDC582EB}" type="presOf" srcId="{9E6B5A6E-ABA5-42A6-B601-4C1F33F8C353}" destId="{567C7EB4-9105-4A23-91FE-2114F2632051}" srcOrd="1" destOrd="0" presId="urn:microsoft.com/office/officeart/2016/7/layout/RepeatingBendingProcessNew"/>
    <dgm:cxn modelId="{71F76CF6-1FC6-4526-86DA-A6B0353DE1CA}" type="presOf" srcId="{80A23359-9D08-486B-B37C-A2E160E4605C}" destId="{44B0FF33-E26A-4DD5-88CF-9120E9D0B308}" srcOrd="0" destOrd="0" presId="urn:microsoft.com/office/officeart/2016/7/layout/RepeatingBendingProcessNew"/>
    <dgm:cxn modelId="{0050FDF6-2E14-47D3-80F2-A45FBF8F502F}" type="presOf" srcId="{1E5ECBE0-0CA8-4335-B8B5-345223CF5F95}" destId="{A322B47A-2695-41BC-BB50-A4E111B8B6C8}" srcOrd="0" destOrd="0" presId="urn:microsoft.com/office/officeart/2016/7/layout/RepeatingBendingProcessNew"/>
    <dgm:cxn modelId="{739769ED-7800-48BE-BDC8-46ADC0070975}" type="presParOf" srcId="{A322B47A-2695-41BC-BB50-A4E111B8B6C8}" destId="{33E178C2-A011-460D-9600-423C1900161E}" srcOrd="0" destOrd="0" presId="urn:microsoft.com/office/officeart/2016/7/layout/RepeatingBendingProcessNew"/>
    <dgm:cxn modelId="{2E65D42B-2CF4-45AC-8FD5-2D836DD3CB50}" type="presParOf" srcId="{A322B47A-2695-41BC-BB50-A4E111B8B6C8}" destId="{44B0FF33-E26A-4DD5-88CF-9120E9D0B308}" srcOrd="1" destOrd="0" presId="urn:microsoft.com/office/officeart/2016/7/layout/RepeatingBendingProcessNew"/>
    <dgm:cxn modelId="{2D97B789-9DE7-41E7-A409-91E0A280C321}" type="presParOf" srcId="{44B0FF33-E26A-4DD5-88CF-9120E9D0B308}" destId="{8E087B3F-09FF-4D07-8F86-39DCD9E02DBD}" srcOrd="0" destOrd="0" presId="urn:microsoft.com/office/officeart/2016/7/layout/RepeatingBendingProcessNew"/>
    <dgm:cxn modelId="{033A2D06-92C3-4A75-AED4-E191286937E2}" type="presParOf" srcId="{A322B47A-2695-41BC-BB50-A4E111B8B6C8}" destId="{0E01B89C-3AA1-4648-9AB5-7A8F144A9653}" srcOrd="2" destOrd="0" presId="urn:microsoft.com/office/officeart/2016/7/layout/RepeatingBendingProcessNew"/>
    <dgm:cxn modelId="{63E28A61-F54B-48CA-B056-303F3C8E9114}" type="presParOf" srcId="{A322B47A-2695-41BC-BB50-A4E111B8B6C8}" destId="{D4A37539-A9F2-49E3-8B3E-BC655223C68C}" srcOrd="3" destOrd="0" presId="urn:microsoft.com/office/officeart/2016/7/layout/RepeatingBendingProcessNew"/>
    <dgm:cxn modelId="{39C74499-AB0C-4779-9829-7FF2E1712CE7}" type="presParOf" srcId="{D4A37539-A9F2-49E3-8B3E-BC655223C68C}" destId="{1B4FB149-FA7A-44CF-8DD8-1745C6BC1414}" srcOrd="0" destOrd="0" presId="urn:microsoft.com/office/officeart/2016/7/layout/RepeatingBendingProcessNew"/>
    <dgm:cxn modelId="{E1FF342F-B9E9-4A5D-AB47-DF8BB8CA87D8}" type="presParOf" srcId="{A322B47A-2695-41BC-BB50-A4E111B8B6C8}" destId="{C1F5B19A-73AE-479C-A608-4025167B7EC4}" srcOrd="4" destOrd="0" presId="urn:microsoft.com/office/officeart/2016/7/layout/RepeatingBendingProcessNew"/>
    <dgm:cxn modelId="{F8518699-5615-47C6-B987-BD8DB7CC8EC2}" type="presParOf" srcId="{A322B47A-2695-41BC-BB50-A4E111B8B6C8}" destId="{C4B193B0-9894-469A-90D3-FB337B0C4A78}" srcOrd="5" destOrd="0" presId="urn:microsoft.com/office/officeart/2016/7/layout/RepeatingBendingProcessNew"/>
    <dgm:cxn modelId="{80BFA180-2836-43B1-B944-52195961FFC9}" type="presParOf" srcId="{C4B193B0-9894-469A-90D3-FB337B0C4A78}" destId="{567C7EB4-9105-4A23-91FE-2114F2632051}" srcOrd="0" destOrd="0" presId="urn:microsoft.com/office/officeart/2016/7/layout/RepeatingBendingProcessNew"/>
    <dgm:cxn modelId="{5E895EF5-A9FF-44AB-BC48-61222C8FBCC8}" type="presParOf" srcId="{A322B47A-2695-41BC-BB50-A4E111B8B6C8}" destId="{E2C0F02A-1218-45C0-AE57-EC73985E8685}" srcOrd="6" destOrd="0" presId="urn:microsoft.com/office/officeart/2016/7/layout/RepeatingBendingProcessNew"/>
    <dgm:cxn modelId="{5FBF57B5-A5C2-4EA2-9088-DCA8398252EB}" type="presParOf" srcId="{A322B47A-2695-41BC-BB50-A4E111B8B6C8}" destId="{D7F2450A-14A9-46F6-8A98-62B421B02D94}" srcOrd="7" destOrd="0" presId="urn:microsoft.com/office/officeart/2016/7/layout/RepeatingBendingProcessNew"/>
    <dgm:cxn modelId="{E663DEAB-4053-453D-B877-1E41DB5CF4C5}" type="presParOf" srcId="{D7F2450A-14A9-46F6-8A98-62B421B02D94}" destId="{B7F1674F-3807-4BC7-968F-0672C27034FB}" srcOrd="0" destOrd="0" presId="urn:microsoft.com/office/officeart/2016/7/layout/RepeatingBendingProcessNew"/>
    <dgm:cxn modelId="{69BDC09D-B1DB-45EB-972B-AE67BF1E870E}" type="presParOf" srcId="{A322B47A-2695-41BC-BB50-A4E111B8B6C8}" destId="{7FADE80E-1BAD-4877-A4C2-349AA3B19154}" srcOrd="8" destOrd="0" presId="urn:microsoft.com/office/officeart/2016/7/layout/RepeatingBendingProcessNew"/>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BB786B2-D731-41E3-A30D-3F5F92809B78}"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37CF45DC-B5C1-4682-BA5F-BA733F0C46AE}">
      <dgm:prSet/>
      <dgm:spPr/>
      <dgm:t>
        <a:bodyPr/>
        <a:lstStyle/>
        <a:p>
          <a:r>
            <a:rPr lang="en-US" b="1"/>
            <a:t>Crisis Intervention Team: </a:t>
          </a:r>
          <a:r>
            <a:rPr lang="en-US"/>
            <a:t>Community initiatives that are law enforcement led</a:t>
          </a:r>
        </a:p>
      </dgm:t>
    </dgm:pt>
    <dgm:pt modelId="{5CE31994-A373-4382-AB0C-45AC22A619C1}" type="parTrans" cxnId="{F063706C-1FEF-44BE-88D2-75D279B2093E}">
      <dgm:prSet/>
      <dgm:spPr/>
      <dgm:t>
        <a:bodyPr/>
        <a:lstStyle/>
        <a:p>
          <a:endParaRPr lang="en-US"/>
        </a:p>
      </dgm:t>
    </dgm:pt>
    <dgm:pt modelId="{5909CFF1-C3DF-4E41-8D75-94321128385A}" type="sibTrans" cxnId="{F063706C-1FEF-44BE-88D2-75D279B2093E}">
      <dgm:prSet/>
      <dgm:spPr/>
      <dgm:t>
        <a:bodyPr/>
        <a:lstStyle/>
        <a:p>
          <a:endParaRPr lang="en-US"/>
        </a:p>
      </dgm:t>
    </dgm:pt>
    <dgm:pt modelId="{9B1A5356-19ED-4FAB-AACF-4A72C6081E66}">
      <dgm:prSet/>
      <dgm:spPr/>
      <dgm:t>
        <a:bodyPr/>
        <a:lstStyle/>
        <a:p>
          <a:r>
            <a:rPr lang="en-US" b="1"/>
            <a:t>Police-based clinician</a:t>
          </a:r>
          <a:endParaRPr lang="en-US"/>
        </a:p>
      </dgm:t>
    </dgm:pt>
    <dgm:pt modelId="{15A03CE5-1174-4EF6-954E-3DB52AB28B97}" type="parTrans" cxnId="{3E43FFBC-023F-488F-825F-E6B7CAD2C8C8}">
      <dgm:prSet/>
      <dgm:spPr/>
      <dgm:t>
        <a:bodyPr/>
        <a:lstStyle/>
        <a:p>
          <a:endParaRPr lang="en-US"/>
        </a:p>
      </dgm:t>
    </dgm:pt>
    <dgm:pt modelId="{8F665B3D-8982-4340-B254-FC0DB27C9004}" type="sibTrans" cxnId="{3E43FFBC-023F-488F-825F-E6B7CAD2C8C8}">
      <dgm:prSet/>
      <dgm:spPr/>
      <dgm:t>
        <a:bodyPr/>
        <a:lstStyle/>
        <a:p>
          <a:endParaRPr lang="en-US"/>
        </a:p>
      </dgm:t>
    </dgm:pt>
    <dgm:pt modelId="{8CDE0BD0-4400-4C2F-BB74-6316AC8B05BA}">
      <dgm:prSet/>
      <dgm:spPr/>
      <dgm:t>
        <a:bodyPr/>
        <a:lstStyle/>
        <a:p>
          <a:r>
            <a:rPr lang="en-US" b="1"/>
            <a:t>Co-Responses</a:t>
          </a:r>
          <a:endParaRPr lang="en-US"/>
        </a:p>
      </dgm:t>
    </dgm:pt>
    <dgm:pt modelId="{787CC7EE-80DB-46E7-85D1-1170B521191E}" type="parTrans" cxnId="{3382B99C-2C55-4002-A532-A332DAC5E394}">
      <dgm:prSet/>
      <dgm:spPr/>
      <dgm:t>
        <a:bodyPr/>
        <a:lstStyle/>
        <a:p>
          <a:endParaRPr lang="en-US"/>
        </a:p>
      </dgm:t>
    </dgm:pt>
    <dgm:pt modelId="{2408A8B0-8E7A-4DF4-BD67-08747338FF6E}" type="sibTrans" cxnId="{3382B99C-2C55-4002-A532-A332DAC5E394}">
      <dgm:prSet/>
      <dgm:spPr/>
      <dgm:t>
        <a:bodyPr/>
        <a:lstStyle/>
        <a:p>
          <a:endParaRPr lang="en-US"/>
        </a:p>
      </dgm:t>
    </dgm:pt>
    <dgm:pt modelId="{239913AC-1E3B-48CB-84B1-3816601FDB72}">
      <dgm:prSet/>
      <dgm:spPr/>
      <dgm:t>
        <a:bodyPr/>
        <a:lstStyle/>
        <a:p>
          <a:r>
            <a:rPr lang="en-US" b="1"/>
            <a:t>Follow up responses</a:t>
          </a:r>
          <a:endParaRPr lang="en-US"/>
        </a:p>
      </dgm:t>
    </dgm:pt>
    <dgm:pt modelId="{CEC2E5BB-0BCA-46A2-94B2-959E52D087FC}" type="parTrans" cxnId="{705C7564-882D-4A4D-B9F3-602880B64FB7}">
      <dgm:prSet/>
      <dgm:spPr/>
      <dgm:t>
        <a:bodyPr/>
        <a:lstStyle/>
        <a:p>
          <a:endParaRPr lang="en-US"/>
        </a:p>
      </dgm:t>
    </dgm:pt>
    <dgm:pt modelId="{EB160832-BF57-40DC-90FD-20ED7C844441}" type="sibTrans" cxnId="{705C7564-882D-4A4D-B9F3-602880B64FB7}">
      <dgm:prSet/>
      <dgm:spPr/>
      <dgm:t>
        <a:bodyPr/>
        <a:lstStyle/>
        <a:p>
          <a:endParaRPr lang="en-US"/>
        </a:p>
      </dgm:t>
    </dgm:pt>
    <dgm:pt modelId="{0A1BA3F3-B0DD-475D-BE2B-1B7AECAA10C4}">
      <dgm:prSet/>
      <dgm:spPr/>
      <dgm:t>
        <a:bodyPr/>
        <a:lstStyle/>
        <a:p>
          <a:r>
            <a:rPr lang="en-US" b="1"/>
            <a:t>TTACs: </a:t>
          </a:r>
          <a:r>
            <a:rPr lang="en-US"/>
            <a:t>Training and Technical Assistance Centers</a:t>
          </a:r>
        </a:p>
      </dgm:t>
    </dgm:pt>
    <dgm:pt modelId="{78278922-D3F6-4B68-9102-CAE0ED6C982C}" type="parTrans" cxnId="{9644CE48-B71A-489B-86E7-85CBA0465957}">
      <dgm:prSet/>
      <dgm:spPr/>
      <dgm:t>
        <a:bodyPr/>
        <a:lstStyle/>
        <a:p>
          <a:endParaRPr lang="en-US"/>
        </a:p>
      </dgm:t>
    </dgm:pt>
    <dgm:pt modelId="{64C1A29D-91CA-40C2-A19E-FC2139A93430}" type="sibTrans" cxnId="{9644CE48-B71A-489B-86E7-85CBA0465957}">
      <dgm:prSet/>
      <dgm:spPr/>
      <dgm:t>
        <a:bodyPr/>
        <a:lstStyle/>
        <a:p>
          <a:endParaRPr lang="en-US"/>
        </a:p>
      </dgm:t>
    </dgm:pt>
    <dgm:pt modelId="{03BC7672-9207-4BBF-BADF-41ADB0329F26}">
      <dgm:prSet/>
      <dgm:spPr/>
      <dgm:t>
        <a:bodyPr/>
        <a:lstStyle/>
        <a:p>
          <a:r>
            <a:rPr lang="en-US"/>
            <a:t>Crisis Intervention Team</a:t>
          </a:r>
        </a:p>
      </dgm:t>
    </dgm:pt>
    <dgm:pt modelId="{2D5E87FC-EF15-471C-9C3F-CF2E6B481916}" type="parTrans" cxnId="{1EB29368-FEAD-4C45-99E6-9FB4EBED5D5B}">
      <dgm:prSet/>
      <dgm:spPr/>
      <dgm:t>
        <a:bodyPr/>
        <a:lstStyle/>
        <a:p>
          <a:endParaRPr lang="en-US"/>
        </a:p>
      </dgm:t>
    </dgm:pt>
    <dgm:pt modelId="{83B322DA-0442-4814-A304-363BCC481908}" type="sibTrans" cxnId="{1EB29368-FEAD-4C45-99E6-9FB4EBED5D5B}">
      <dgm:prSet/>
      <dgm:spPr/>
      <dgm:t>
        <a:bodyPr/>
        <a:lstStyle/>
        <a:p>
          <a:endParaRPr lang="en-US"/>
        </a:p>
      </dgm:t>
    </dgm:pt>
    <dgm:pt modelId="{5E0EBB73-4A6F-4C57-820F-84E533EB0F99}">
      <dgm:prSet/>
      <dgm:spPr/>
      <dgm:t>
        <a:bodyPr/>
        <a:lstStyle/>
        <a:p>
          <a:r>
            <a:rPr lang="en-US"/>
            <a:t>Co-response</a:t>
          </a:r>
        </a:p>
      </dgm:t>
    </dgm:pt>
    <dgm:pt modelId="{C68D60D1-5D70-4275-A05E-FAD05B859B2F}" type="parTrans" cxnId="{B9D986E7-F477-4D74-86AA-00B67F8A9998}">
      <dgm:prSet/>
      <dgm:spPr/>
      <dgm:t>
        <a:bodyPr/>
        <a:lstStyle/>
        <a:p>
          <a:endParaRPr lang="en-US"/>
        </a:p>
      </dgm:t>
    </dgm:pt>
    <dgm:pt modelId="{1E40A590-F6B7-4516-82D3-9EDF22C77186}" type="sibTrans" cxnId="{B9D986E7-F477-4D74-86AA-00B67F8A9998}">
      <dgm:prSet/>
      <dgm:spPr/>
      <dgm:t>
        <a:bodyPr/>
        <a:lstStyle/>
        <a:p>
          <a:endParaRPr lang="en-US"/>
        </a:p>
      </dgm:t>
    </dgm:pt>
    <dgm:pt modelId="{D4ED36D2-02BC-443A-A839-AB0E82435D70}" type="pres">
      <dgm:prSet presAssocID="{CBB786B2-D731-41E3-A30D-3F5F92809B78}" presName="cycle" presStyleCnt="0">
        <dgm:presLayoutVars>
          <dgm:dir/>
          <dgm:resizeHandles val="exact"/>
        </dgm:presLayoutVars>
      </dgm:prSet>
      <dgm:spPr/>
    </dgm:pt>
    <dgm:pt modelId="{FE07F256-1D0E-4660-B101-17CD972AE9BF}" type="pres">
      <dgm:prSet presAssocID="{37CF45DC-B5C1-4682-BA5F-BA733F0C46AE}" presName="dummy" presStyleCnt="0"/>
      <dgm:spPr/>
    </dgm:pt>
    <dgm:pt modelId="{207E8DA5-8606-48F3-AD96-BFC5EDABF922}" type="pres">
      <dgm:prSet presAssocID="{37CF45DC-B5C1-4682-BA5F-BA733F0C46AE}" presName="node" presStyleLbl="revTx" presStyleIdx="0" presStyleCnt="3">
        <dgm:presLayoutVars>
          <dgm:bulletEnabled val="1"/>
        </dgm:presLayoutVars>
      </dgm:prSet>
      <dgm:spPr/>
    </dgm:pt>
    <dgm:pt modelId="{B58834E1-416A-4CA0-9B30-281752269B33}" type="pres">
      <dgm:prSet presAssocID="{5909CFF1-C3DF-4E41-8D75-94321128385A}" presName="sibTrans" presStyleLbl="node1" presStyleIdx="0" presStyleCnt="3"/>
      <dgm:spPr/>
    </dgm:pt>
    <dgm:pt modelId="{AF759B0E-7699-4B43-91AF-B7FC01EDA84E}" type="pres">
      <dgm:prSet presAssocID="{9B1A5356-19ED-4FAB-AACF-4A72C6081E66}" presName="dummy" presStyleCnt="0"/>
      <dgm:spPr/>
    </dgm:pt>
    <dgm:pt modelId="{F8BBE37B-021B-4FD8-AB4C-70BF0AB3E646}" type="pres">
      <dgm:prSet presAssocID="{9B1A5356-19ED-4FAB-AACF-4A72C6081E66}" presName="node" presStyleLbl="revTx" presStyleIdx="1" presStyleCnt="3">
        <dgm:presLayoutVars>
          <dgm:bulletEnabled val="1"/>
        </dgm:presLayoutVars>
      </dgm:prSet>
      <dgm:spPr/>
    </dgm:pt>
    <dgm:pt modelId="{C06C22AB-33CD-4501-93FE-B400BC475FD9}" type="pres">
      <dgm:prSet presAssocID="{8F665B3D-8982-4340-B254-FC0DB27C9004}" presName="sibTrans" presStyleLbl="node1" presStyleIdx="1" presStyleCnt="3" custScaleX="98415" custLinFactNeighborX="-2975" custLinFactNeighborY="-149"/>
      <dgm:spPr/>
    </dgm:pt>
    <dgm:pt modelId="{6C98BCC6-94E0-4346-88ED-ECE9B9972CBA}" type="pres">
      <dgm:prSet presAssocID="{0A1BA3F3-B0DD-475D-BE2B-1B7AECAA10C4}" presName="dummy" presStyleCnt="0"/>
      <dgm:spPr/>
    </dgm:pt>
    <dgm:pt modelId="{03C2AD0E-521C-410E-A6FF-F7A463A42C6B}" type="pres">
      <dgm:prSet presAssocID="{0A1BA3F3-B0DD-475D-BE2B-1B7AECAA10C4}" presName="node" presStyleLbl="revTx" presStyleIdx="2" presStyleCnt="3">
        <dgm:presLayoutVars>
          <dgm:bulletEnabled val="1"/>
        </dgm:presLayoutVars>
      </dgm:prSet>
      <dgm:spPr/>
    </dgm:pt>
    <dgm:pt modelId="{D30C299F-E217-4CEB-B863-998B92C0C622}" type="pres">
      <dgm:prSet presAssocID="{64C1A29D-91CA-40C2-A19E-FC2139A93430}" presName="sibTrans" presStyleLbl="node1" presStyleIdx="2" presStyleCnt="3"/>
      <dgm:spPr/>
    </dgm:pt>
  </dgm:ptLst>
  <dgm:cxnLst>
    <dgm:cxn modelId="{E6128608-5E0B-4033-9641-E6CA4E9AB805}" type="presOf" srcId="{9B1A5356-19ED-4FAB-AACF-4A72C6081E66}" destId="{F8BBE37B-021B-4FD8-AB4C-70BF0AB3E646}" srcOrd="0" destOrd="0" presId="urn:microsoft.com/office/officeart/2005/8/layout/cycle1"/>
    <dgm:cxn modelId="{2FE31426-BCC1-4A80-AFFC-ADF2951936ED}" type="presOf" srcId="{5E0EBB73-4A6F-4C57-820F-84E533EB0F99}" destId="{03C2AD0E-521C-410E-A6FF-F7A463A42C6B}" srcOrd="0" destOrd="2" presId="urn:microsoft.com/office/officeart/2005/8/layout/cycle1"/>
    <dgm:cxn modelId="{80A5FC41-447E-4BBC-A328-052C85D26C84}" type="presOf" srcId="{5909CFF1-C3DF-4E41-8D75-94321128385A}" destId="{B58834E1-416A-4CA0-9B30-281752269B33}" srcOrd="0" destOrd="0" presId="urn:microsoft.com/office/officeart/2005/8/layout/cycle1"/>
    <dgm:cxn modelId="{705C7564-882D-4A4D-B9F3-602880B64FB7}" srcId="{9B1A5356-19ED-4FAB-AACF-4A72C6081E66}" destId="{239913AC-1E3B-48CB-84B1-3816601FDB72}" srcOrd="1" destOrd="0" parTransId="{CEC2E5BB-0BCA-46A2-94B2-959E52D087FC}" sibTransId="{EB160832-BF57-40DC-90FD-20ED7C844441}"/>
    <dgm:cxn modelId="{1EB29368-FEAD-4C45-99E6-9FB4EBED5D5B}" srcId="{0A1BA3F3-B0DD-475D-BE2B-1B7AECAA10C4}" destId="{03BC7672-9207-4BBF-BADF-41ADB0329F26}" srcOrd="0" destOrd="0" parTransId="{2D5E87FC-EF15-471C-9C3F-CF2E6B481916}" sibTransId="{83B322DA-0442-4814-A304-363BCC481908}"/>
    <dgm:cxn modelId="{9644CE48-B71A-489B-86E7-85CBA0465957}" srcId="{CBB786B2-D731-41E3-A30D-3F5F92809B78}" destId="{0A1BA3F3-B0DD-475D-BE2B-1B7AECAA10C4}" srcOrd="2" destOrd="0" parTransId="{78278922-D3F6-4B68-9102-CAE0ED6C982C}" sibTransId="{64C1A29D-91CA-40C2-A19E-FC2139A93430}"/>
    <dgm:cxn modelId="{F063706C-1FEF-44BE-88D2-75D279B2093E}" srcId="{CBB786B2-D731-41E3-A30D-3F5F92809B78}" destId="{37CF45DC-B5C1-4682-BA5F-BA733F0C46AE}" srcOrd="0" destOrd="0" parTransId="{5CE31994-A373-4382-AB0C-45AC22A619C1}" sibTransId="{5909CFF1-C3DF-4E41-8D75-94321128385A}"/>
    <dgm:cxn modelId="{7484A77B-98B1-41FA-949B-18098539E723}" type="presOf" srcId="{0A1BA3F3-B0DD-475D-BE2B-1B7AECAA10C4}" destId="{03C2AD0E-521C-410E-A6FF-F7A463A42C6B}" srcOrd="0" destOrd="0" presId="urn:microsoft.com/office/officeart/2005/8/layout/cycle1"/>
    <dgm:cxn modelId="{CCF56390-37B7-469A-9855-787C556FB104}" type="presOf" srcId="{03BC7672-9207-4BBF-BADF-41ADB0329F26}" destId="{03C2AD0E-521C-410E-A6FF-F7A463A42C6B}" srcOrd="0" destOrd="1" presId="urn:microsoft.com/office/officeart/2005/8/layout/cycle1"/>
    <dgm:cxn modelId="{3382B99C-2C55-4002-A532-A332DAC5E394}" srcId="{9B1A5356-19ED-4FAB-AACF-4A72C6081E66}" destId="{8CDE0BD0-4400-4C2F-BB74-6316AC8B05BA}" srcOrd="0" destOrd="0" parTransId="{787CC7EE-80DB-46E7-85D1-1170B521191E}" sibTransId="{2408A8B0-8E7A-4DF4-BD67-08747338FF6E}"/>
    <dgm:cxn modelId="{87795AAD-9FF0-416C-AE95-41578FC9245E}" type="presOf" srcId="{8CDE0BD0-4400-4C2F-BB74-6316AC8B05BA}" destId="{F8BBE37B-021B-4FD8-AB4C-70BF0AB3E646}" srcOrd="0" destOrd="1" presId="urn:microsoft.com/office/officeart/2005/8/layout/cycle1"/>
    <dgm:cxn modelId="{3E43FFBC-023F-488F-825F-E6B7CAD2C8C8}" srcId="{CBB786B2-D731-41E3-A30D-3F5F92809B78}" destId="{9B1A5356-19ED-4FAB-AACF-4A72C6081E66}" srcOrd="1" destOrd="0" parTransId="{15A03CE5-1174-4EF6-954E-3DB52AB28B97}" sibTransId="{8F665B3D-8982-4340-B254-FC0DB27C9004}"/>
    <dgm:cxn modelId="{81CD25C1-4DDD-497B-9CB5-2AA713ACDBAE}" type="presOf" srcId="{37CF45DC-B5C1-4682-BA5F-BA733F0C46AE}" destId="{207E8DA5-8606-48F3-AD96-BFC5EDABF922}" srcOrd="0" destOrd="0" presId="urn:microsoft.com/office/officeart/2005/8/layout/cycle1"/>
    <dgm:cxn modelId="{91991DC4-42FA-4727-AE02-B590F18495AF}" type="presOf" srcId="{CBB786B2-D731-41E3-A30D-3F5F92809B78}" destId="{D4ED36D2-02BC-443A-A839-AB0E82435D70}" srcOrd="0" destOrd="0" presId="urn:microsoft.com/office/officeart/2005/8/layout/cycle1"/>
    <dgm:cxn modelId="{EBCBB8DC-54CF-405E-A2B8-19C4626976C9}" type="presOf" srcId="{239913AC-1E3B-48CB-84B1-3816601FDB72}" destId="{F8BBE37B-021B-4FD8-AB4C-70BF0AB3E646}" srcOrd="0" destOrd="2" presId="urn:microsoft.com/office/officeart/2005/8/layout/cycle1"/>
    <dgm:cxn modelId="{B9D986E7-F477-4D74-86AA-00B67F8A9998}" srcId="{0A1BA3F3-B0DD-475D-BE2B-1B7AECAA10C4}" destId="{5E0EBB73-4A6F-4C57-820F-84E533EB0F99}" srcOrd="1" destOrd="0" parTransId="{C68D60D1-5D70-4275-A05E-FAD05B859B2F}" sibTransId="{1E40A590-F6B7-4516-82D3-9EDF22C77186}"/>
    <dgm:cxn modelId="{D9038AED-C47C-46E9-9287-9CE7C1FA0303}" type="presOf" srcId="{8F665B3D-8982-4340-B254-FC0DB27C9004}" destId="{C06C22AB-33CD-4501-93FE-B400BC475FD9}" srcOrd="0" destOrd="0" presId="urn:microsoft.com/office/officeart/2005/8/layout/cycle1"/>
    <dgm:cxn modelId="{3E9A52FB-AA0E-442C-AC31-36D848EF61F8}" type="presOf" srcId="{64C1A29D-91CA-40C2-A19E-FC2139A93430}" destId="{D30C299F-E217-4CEB-B863-998B92C0C622}" srcOrd="0" destOrd="0" presId="urn:microsoft.com/office/officeart/2005/8/layout/cycle1"/>
    <dgm:cxn modelId="{359E0800-A3C7-4A51-88A1-B14F0DDDE187}" type="presParOf" srcId="{D4ED36D2-02BC-443A-A839-AB0E82435D70}" destId="{FE07F256-1D0E-4660-B101-17CD972AE9BF}" srcOrd="0" destOrd="0" presId="urn:microsoft.com/office/officeart/2005/8/layout/cycle1"/>
    <dgm:cxn modelId="{16A91E57-1EAF-4F2F-B86D-018166C1F7DC}" type="presParOf" srcId="{D4ED36D2-02BC-443A-A839-AB0E82435D70}" destId="{207E8DA5-8606-48F3-AD96-BFC5EDABF922}" srcOrd="1" destOrd="0" presId="urn:microsoft.com/office/officeart/2005/8/layout/cycle1"/>
    <dgm:cxn modelId="{47561469-8CFD-4898-A1CA-EB569968B744}" type="presParOf" srcId="{D4ED36D2-02BC-443A-A839-AB0E82435D70}" destId="{B58834E1-416A-4CA0-9B30-281752269B33}" srcOrd="2" destOrd="0" presId="urn:microsoft.com/office/officeart/2005/8/layout/cycle1"/>
    <dgm:cxn modelId="{CB70874B-5B0E-41F9-9F25-CE1A1BF73FC8}" type="presParOf" srcId="{D4ED36D2-02BC-443A-A839-AB0E82435D70}" destId="{AF759B0E-7699-4B43-91AF-B7FC01EDA84E}" srcOrd="3" destOrd="0" presId="urn:microsoft.com/office/officeart/2005/8/layout/cycle1"/>
    <dgm:cxn modelId="{66AD070D-849F-4BBF-BB92-AEBF28E29AE2}" type="presParOf" srcId="{D4ED36D2-02BC-443A-A839-AB0E82435D70}" destId="{F8BBE37B-021B-4FD8-AB4C-70BF0AB3E646}" srcOrd="4" destOrd="0" presId="urn:microsoft.com/office/officeart/2005/8/layout/cycle1"/>
    <dgm:cxn modelId="{9FD72670-D2A1-4CA3-8D97-2761912E65AE}" type="presParOf" srcId="{D4ED36D2-02BC-443A-A839-AB0E82435D70}" destId="{C06C22AB-33CD-4501-93FE-B400BC475FD9}" srcOrd="5" destOrd="0" presId="urn:microsoft.com/office/officeart/2005/8/layout/cycle1"/>
    <dgm:cxn modelId="{7FFB5B19-9751-49E1-9E25-E4178E9BF42E}" type="presParOf" srcId="{D4ED36D2-02BC-443A-A839-AB0E82435D70}" destId="{6C98BCC6-94E0-4346-88ED-ECE9B9972CBA}" srcOrd="6" destOrd="0" presId="urn:microsoft.com/office/officeart/2005/8/layout/cycle1"/>
    <dgm:cxn modelId="{982EC17C-E332-4A51-964F-57F6DD1E5CB6}" type="presParOf" srcId="{D4ED36D2-02BC-443A-A839-AB0E82435D70}" destId="{03C2AD0E-521C-410E-A6FF-F7A463A42C6B}" srcOrd="7" destOrd="0" presId="urn:microsoft.com/office/officeart/2005/8/layout/cycle1"/>
    <dgm:cxn modelId="{EA03F1F5-422E-44D3-9EC1-5335FE633165}" type="presParOf" srcId="{D4ED36D2-02BC-443A-A839-AB0E82435D70}" destId="{D30C299F-E217-4CEB-B863-998B92C0C622}" srcOrd="8"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1198AC8-DB0F-4911-84CD-B5CB5E4402D6}" type="doc">
      <dgm:prSet loTypeId="urn:microsoft.com/office/officeart/2005/8/layout/vProcess5" loCatId="process" qsTypeId="urn:microsoft.com/office/officeart/2005/8/quickstyle/simple4" qsCatId="simple" csTypeId="urn:microsoft.com/office/officeart/2005/8/colors/colorful2" csCatId="colorful"/>
      <dgm:spPr/>
      <dgm:t>
        <a:bodyPr/>
        <a:lstStyle/>
        <a:p>
          <a:endParaRPr lang="en-US"/>
        </a:p>
      </dgm:t>
    </dgm:pt>
    <dgm:pt modelId="{BEC60963-85E8-40AB-91C1-5642CA8C5609}">
      <dgm:prSet/>
      <dgm:spPr/>
      <dgm:t>
        <a:bodyPr/>
        <a:lstStyle/>
        <a:p>
          <a:r>
            <a:rPr lang="en-US" baseline="0"/>
            <a:t>Disproportionate percentage of people with SMI (serious mental illness) in jail: about 14.5% of males, 31% of females</a:t>
          </a:r>
          <a:endParaRPr lang="en-US"/>
        </a:p>
      </dgm:t>
    </dgm:pt>
    <dgm:pt modelId="{A76DC5B4-D064-4AEF-907E-2BBCBE65B544}" type="parTrans" cxnId="{7D25308D-D100-4321-A840-B445AC8405B1}">
      <dgm:prSet/>
      <dgm:spPr/>
      <dgm:t>
        <a:bodyPr/>
        <a:lstStyle/>
        <a:p>
          <a:endParaRPr lang="en-US"/>
        </a:p>
      </dgm:t>
    </dgm:pt>
    <dgm:pt modelId="{D6D465F5-77F3-4DFC-88E3-6E17926B82ED}" type="sibTrans" cxnId="{7D25308D-D100-4321-A840-B445AC8405B1}">
      <dgm:prSet/>
      <dgm:spPr/>
      <dgm:t>
        <a:bodyPr/>
        <a:lstStyle/>
        <a:p>
          <a:endParaRPr lang="en-US"/>
        </a:p>
      </dgm:t>
    </dgm:pt>
    <dgm:pt modelId="{38CEC858-F679-4456-BF38-ADC8C6E3AC17}">
      <dgm:prSet/>
      <dgm:spPr/>
      <dgm:t>
        <a:bodyPr/>
        <a:lstStyle/>
        <a:p>
          <a:r>
            <a:rPr lang="en-US" baseline="0"/>
            <a:t>1 in 16 people have a SMI, but people with SMI are 3-4x as likely to be in jail</a:t>
          </a:r>
          <a:endParaRPr lang="en-US"/>
        </a:p>
      </dgm:t>
    </dgm:pt>
    <dgm:pt modelId="{4B98354C-B598-4000-8BC6-C37529DEFCD6}" type="parTrans" cxnId="{E3DE576E-8905-4885-A089-2F53D62C54C5}">
      <dgm:prSet/>
      <dgm:spPr/>
      <dgm:t>
        <a:bodyPr/>
        <a:lstStyle/>
        <a:p>
          <a:endParaRPr lang="en-US"/>
        </a:p>
      </dgm:t>
    </dgm:pt>
    <dgm:pt modelId="{AA2EE249-09CA-47F6-A646-3D04E257815A}" type="sibTrans" cxnId="{E3DE576E-8905-4885-A089-2F53D62C54C5}">
      <dgm:prSet/>
      <dgm:spPr/>
      <dgm:t>
        <a:bodyPr/>
        <a:lstStyle/>
        <a:p>
          <a:endParaRPr lang="en-US"/>
        </a:p>
      </dgm:t>
    </dgm:pt>
    <dgm:pt modelId="{08536697-3AFE-4376-A104-510CA498F31A}">
      <dgm:prSet/>
      <dgm:spPr/>
      <dgm:t>
        <a:bodyPr/>
        <a:lstStyle/>
        <a:p>
          <a:r>
            <a:rPr lang="en-US" baseline="0"/>
            <a:t>Opportunity to engage with treatment through probation and specialty court services</a:t>
          </a:r>
          <a:endParaRPr lang="en-US"/>
        </a:p>
      </dgm:t>
    </dgm:pt>
    <dgm:pt modelId="{AEDBAB85-47DC-4A8A-A0B4-64E70C97C831}" type="parTrans" cxnId="{E6FEF133-9B5D-4AA7-884B-8EDDA9BF5A33}">
      <dgm:prSet/>
      <dgm:spPr/>
      <dgm:t>
        <a:bodyPr/>
        <a:lstStyle/>
        <a:p>
          <a:endParaRPr lang="en-US"/>
        </a:p>
      </dgm:t>
    </dgm:pt>
    <dgm:pt modelId="{FC57CCCA-5C90-4C54-91E8-E21DC4A9694A}" type="sibTrans" cxnId="{E6FEF133-9B5D-4AA7-884B-8EDDA9BF5A33}">
      <dgm:prSet/>
      <dgm:spPr/>
      <dgm:t>
        <a:bodyPr/>
        <a:lstStyle/>
        <a:p>
          <a:endParaRPr lang="en-US"/>
        </a:p>
      </dgm:t>
    </dgm:pt>
    <dgm:pt modelId="{B338F9E1-105D-4D84-9097-BD157C9F10F5}">
      <dgm:prSet/>
      <dgm:spPr/>
      <dgm:t>
        <a:bodyPr/>
        <a:lstStyle/>
        <a:p>
          <a:r>
            <a:rPr lang="en-US" baseline="0"/>
            <a:t>Case  Example</a:t>
          </a:r>
          <a:endParaRPr lang="en-US"/>
        </a:p>
      </dgm:t>
    </dgm:pt>
    <dgm:pt modelId="{9D263281-05F9-4724-B25E-15376F8B2C89}" type="parTrans" cxnId="{7BCEA555-5331-4568-BAE0-67B0DFCBEBA5}">
      <dgm:prSet/>
      <dgm:spPr/>
      <dgm:t>
        <a:bodyPr/>
        <a:lstStyle/>
        <a:p>
          <a:endParaRPr lang="en-US"/>
        </a:p>
      </dgm:t>
    </dgm:pt>
    <dgm:pt modelId="{3D66F72D-A79D-46B0-BC7C-6A1ABFBE1ACD}" type="sibTrans" cxnId="{7BCEA555-5331-4568-BAE0-67B0DFCBEBA5}">
      <dgm:prSet/>
      <dgm:spPr/>
      <dgm:t>
        <a:bodyPr/>
        <a:lstStyle/>
        <a:p>
          <a:endParaRPr lang="en-US"/>
        </a:p>
      </dgm:t>
    </dgm:pt>
    <dgm:pt modelId="{59103B75-A33B-44D3-8C82-4B76EECC3B91}" type="pres">
      <dgm:prSet presAssocID="{D1198AC8-DB0F-4911-84CD-B5CB5E4402D6}" presName="outerComposite" presStyleCnt="0">
        <dgm:presLayoutVars>
          <dgm:chMax val="5"/>
          <dgm:dir/>
          <dgm:resizeHandles val="exact"/>
        </dgm:presLayoutVars>
      </dgm:prSet>
      <dgm:spPr/>
    </dgm:pt>
    <dgm:pt modelId="{DE6AE1CE-96C2-45DC-BFB8-B31BBC9A5684}" type="pres">
      <dgm:prSet presAssocID="{D1198AC8-DB0F-4911-84CD-B5CB5E4402D6}" presName="dummyMaxCanvas" presStyleCnt="0">
        <dgm:presLayoutVars/>
      </dgm:prSet>
      <dgm:spPr/>
    </dgm:pt>
    <dgm:pt modelId="{C271C679-B8A9-4033-8689-D671BF23D933}" type="pres">
      <dgm:prSet presAssocID="{D1198AC8-DB0F-4911-84CD-B5CB5E4402D6}" presName="FourNodes_1" presStyleLbl="node1" presStyleIdx="0" presStyleCnt="4">
        <dgm:presLayoutVars>
          <dgm:bulletEnabled val="1"/>
        </dgm:presLayoutVars>
      </dgm:prSet>
      <dgm:spPr/>
    </dgm:pt>
    <dgm:pt modelId="{7DE5AAB7-0D7E-448C-A00F-568824A19178}" type="pres">
      <dgm:prSet presAssocID="{D1198AC8-DB0F-4911-84CD-B5CB5E4402D6}" presName="FourNodes_2" presStyleLbl="node1" presStyleIdx="1" presStyleCnt="4">
        <dgm:presLayoutVars>
          <dgm:bulletEnabled val="1"/>
        </dgm:presLayoutVars>
      </dgm:prSet>
      <dgm:spPr/>
    </dgm:pt>
    <dgm:pt modelId="{B3E3F5FF-5E5B-4511-8D41-06FC3343483A}" type="pres">
      <dgm:prSet presAssocID="{D1198AC8-DB0F-4911-84CD-B5CB5E4402D6}" presName="FourNodes_3" presStyleLbl="node1" presStyleIdx="2" presStyleCnt="4">
        <dgm:presLayoutVars>
          <dgm:bulletEnabled val="1"/>
        </dgm:presLayoutVars>
      </dgm:prSet>
      <dgm:spPr/>
    </dgm:pt>
    <dgm:pt modelId="{FB2D0FB6-A439-4495-AEAA-5051020665E1}" type="pres">
      <dgm:prSet presAssocID="{D1198AC8-DB0F-4911-84CD-B5CB5E4402D6}" presName="FourNodes_4" presStyleLbl="node1" presStyleIdx="3" presStyleCnt="4">
        <dgm:presLayoutVars>
          <dgm:bulletEnabled val="1"/>
        </dgm:presLayoutVars>
      </dgm:prSet>
      <dgm:spPr/>
    </dgm:pt>
    <dgm:pt modelId="{99A9530B-B445-488A-ADD8-E8511DFB7D57}" type="pres">
      <dgm:prSet presAssocID="{D1198AC8-DB0F-4911-84CD-B5CB5E4402D6}" presName="FourConn_1-2" presStyleLbl="fgAccFollowNode1" presStyleIdx="0" presStyleCnt="3">
        <dgm:presLayoutVars>
          <dgm:bulletEnabled val="1"/>
        </dgm:presLayoutVars>
      </dgm:prSet>
      <dgm:spPr/>
    </dgm:pt>
    <dgm:pt modelId="{D4E0D760-52B5-4F56-97CA-BFBE90D34546}" type="pres">
      <dgm:prSet presAssocID="{D1198AC8-DB0F-4911-84CD-B5CB5E4402D6}" presName="FourConn_2-3" presStyleLbl="fgAccFollowNode1" presStyleIdx="1" presStyleCnt="3">
        <dgm:presLayoutVars>
          <dgm:bulletEnabled val="1"/>
        </dgm:presLayoutVars>
      </dgm:prSet>
      <dgm:spPr/>
    </dgm:pt>
    <dgm:pt modelId="{1D5A6E6D-D690-42C2-B68D-45802211A27D}" type="pres">
      <dgm:prSet presAssocID="{D1198AC8-DB0F-4911-84CD-B5CB5E4402D6}" presName="FourConn_3-4" presStyleLbl="fgAccFollowNode1" presStyleIdx="2" presStyleCnt="3">
        <dgm:presLayoutVars>
          <dgm:bulletEnabled val="1"/>
        </dgm:presLayoutVars>
      </dgm:prSet>
      <dgm:spPr/>
    </dgm:pt>
    <dgm:pt modelId="{67D5E499-1555-44D5-A3C9-700135C87CF6}" type="pres">
      <dgm:prSet presAssocID="{D1198AC8-DB0F-4911-84CD-B5CB5E4402D6}" presName="FourNodes_1_text" presStyleLbl="node1" presStyleIdx="3" presStyleCnt="4">
        <dgm:presLayoutVars>
          <dgm:bulletEnabled val="1"/>
        </dgm:presLayoutVars>
      </dgm:prSet>
      <dgm:spPr/>
    </dgm:pt>
    <dgm:pt modelId="{2ACDCD6B-74A9-4DFA-AB38-E649DE51A2C0}" type="pres">
      <dgm:prSet presAssocID="{D1198AC8-DB0F-4911-84CD-B5CB5E4402D6}" presName="FourNodes_2_text" presStyleLbl="node1" presStyleIdx="3" presStyleCnt="4">
        <dgm:presLayoutVars>
          <dgm:bulletEnabled val="1"/>
        </dgm:presLayoutVars>
      </dgm:prSet>
      <dgm:spPr/>
    </dgm:pt>
    <dgm:pt modelId="{171BF22B-7256-46F9-BAC9-7EE011A8F7D1}" type="pres">
      <dgm:prSet presAssocID="{D1198AC8-DB0F-4911-84CD-B5CB5E4402D6}" presName="FourNodes_3_text" presStyleLbl="node1" presStyleIdx="3" presStyleCnt="4">
        <dgm:presLayoutVars>
          <dgm:bulletEnabled val="1"/>
        </dgm:presLayoutVars>
      </dgm:prSet>
      <dgm:spPr/>
    </dgm:pt>
    <dgm:pt modelId="{84FDE469-A1BA-4149-BAB3-2A719671FA9B}" type="pres">
      <dgm:prSet presAssocID="{D1198AC8-DB0F-4911-84CD-B5CB5E4402D6}" presName="FourNodes_4_text" presStyleLbl="node1" presStyleIdx="3" presStyleCnt="4">
        <dgm:presLayoutVars>
          <dgm:bulletEnabled val="1"/>
        </dgm:presLayoutVars>
      </dgm:prSet>
      <dgm:spPr/>
    </dgm:pt>
  </dgm:ptLst>
  <dgm:cxnLst>
    <dgm:cxn modelId="{1D06BB18-7B8A-4CA4-AAA2-6C466E3796B5}" type="presOf" srcId="{08536697-3AFE-4376-A104-510CA498F31A}" destId="{171BF22B-7256-46F9-BAC9-7EE011A8F7D1}" srcOrd="1" destOrd="0" presId="urn:microsoft.com/office/officeart/2005/8/layout/vProcess5"/>
    <dgm:cxn modelId="{E6FEF133-9B5D-4AA7-884B-8EDDA9BF5A33}" srcId="{D1198AC8-DB0F-4911-84CD-B5CB5E4402D6}" destId="{08536697-3AFE-4376-A104-510CA498F31A}" srcOrd="2" destOrd="0" parTransId="{AEDBAB85-47DC-4A8A-A0B4-64E70C97C831}" sibTransId="{FC57CCCA-5C90-4C54-91E8-E21DC4A9694A}"/>
    <dgm:cxn modelId="{C66E015B-7247-4064-97E3-91FE274FD56D}" type="presOf" srcId="{D1198AC8-DB0F-4911-84CD-B5CB5E4402D6}" destId="{59103B75-A33B-44D3-8C82-4B76EECC3B91}" srcOrd="0" destOrd="0" presId="urn:microsoft.com/office/officeart/2005/8/layout/vProcess5"/>
    <dgm:cxn modelId="{87DB876D-72D7-4F55-BB87-7C6657F19820}" type="presOf" srcId="{BEC60963-85E8-40AB-91C1-5642CA8C5609}" destId="{67D5E499-1555-44D5-A3C9-700135C87CF6}" srcOrd="1" destOrd="0" presId="urn:microsoft.com/office/officeart/2005/8/layout/vProcess5"/>
    <dgm:cxn modelId="{E3DE576E-8905-4885-A089-2F53D62C54C5}" srcId="{D1198AC8-DB0F-4911-84CD-B5CB5E4402D6}" destId="{38CEC858-F679-4456-BF38-ADC8C6E3AC17}" srcOrd="1" destOrd="0" parTransId="{4B98354C-B598-4000-8BC6-C37529DEFCD6}" sibTransId="{AA2EE249-09CA-47F6-A646-3D04E257815A}"/>
    <dgm:cxn modelId="{AE6EB24F-E6C4-4FBA-A35C-0D8ADED6458C}" type="presOf" srcId="{38CEC858-F679-4456-BF38-ADC8C6E3AC17}" destId="{2ACDCD6B-74A9-4DFA-AB38-E649DE51A2C0}" srcOrd="1" destOrd="0" presId="urn:microsoft.com/office/officeart/2005/8/layout/vProcess5"/>
    <dgm:cxn modelId="{AD00F273-B4A1-4533-9E6A-A75BD647768E}" type="presOf" srcId="{BEC60963-85E8-40AB-91C1-5642CA8C5609}" destId="{C271C679-B8A9-4033-8689-D671BF23D933}" srcOrd="0" destOrd="0" presId="urn:microsoft.com/office/officeart/2005/8/layout/vProcess5"/>
    <dgm:cxn modelId="{AF703074-8CC0-4394-9FD9-8E26C702224F}" type="presOf" srcId="{D6D465F5-77F3-4DFC-88E3-6E17926B82ED}" destId="{99A9530B-B445-488A-ADD8-E8511DFB7D57}" srcOrd="0" destOrd="0" presId="urn:microsoft.com/office/officeart/2005/8/layout/vProcess5"/>
    <dgm:cxn modelId="{7BCEA555-5331-4568-BAE0-67B0DFCBEBA5}" srcId="{D1198AC8-DB0F-4911-84CD-B5CB5E4402D6}" destId="{B338F9E1-105D-4D84-9097-BD157C9F10F5}" srcOrd="3" destOrd="0" parTransId="{9D263281-05F9-4724-B25E-15376F8B2C89}" sibTransId="{3D66F72D-A79D-46B0-BC7C-6A1ABFBE1ACD}"/>
    <dgm:cxn modelId="{FF0DB556-A6EB-48DB-A5F6-79A17C81D1E6}" type="presOf" srcId="{B338F9E1-105D-4D84-9097-BD157C9F10F5}" destId="{FB2D0FB6-A439-4495-AEAA-5051020665E1}" srcOrd="0" destOrd="0" presId="urn:microsoft.com/office/officeart/2005/8/layout/vProcess5"/>
    <dgm:cxn modelId="{65759477-9E4B-4C91-8E91-0FA8ECDEF8C0}" type="presOf" srcId="{08536697-3AFE-4376-A104-510CA498F31A}" destId="{B3E3F5FF-5E5B-4511-8D41-06FC3343483A}" srcOrd="0" destOrd="0" presId="urn:microsoft.com/office/officeart/2005/8/layout/vProcess5"/>
    <dgm:cxn modelId="{7D25308D-D100-4321-A840-B445AC8405B1}" srcId="{D1198AC8-DB0F-4911-84CD-B5CB5E4402D6}" destId="{BEC60963-85E8-40AB-91C1-5642CA8C5609}" srcOrd="0" destOrd="0" parTransId="{A76DC5B4-D064-4AEF-907E-2BBCBE65B544}" sibTransId="{D6D465F5-77F3-4DFC-88E3-6E17926B82ED}"/>
    <dgm:cxn modelId="{13294BC1-56AB-42BD-B5ED-BE9EA73C81BA}" type="presOf" srcId="{AA2EE249-09CA-47F6-A646-3D04E257815A}" destId="{D4E0D760-52B5-4F56-97CA-BFBE90D34546}" srcOrd="0" destOrd="0" presId="urn:microsoft.com/office/officeart/2005/8/layout/vProcess5"/>
    <dgm:cxn modelId="{EC6DFCDF-1BF8-40BC-8F8A-15FECAC9A9ED}" type="presOf" srcId="{B338F9E1-105D-4D84-9097-BD157C9F10F5}" destId="{84FDE469-A1BA-4149-BAB3-2A719671FA9B}" srcOrd="1" destOrd="0" presId="urn:microsoft.com/office/officeart/2005/8/layout/vProcess5"/>
    <dgm:cxn modelId="{A6B38CE7-2661-4310-92F2-0A1F8D527D55}" type="presOf" srcId="{FC57CCCA-5C90-4C54-91E8-E21DC4A9694A}" destId="{1D5A6E6D-D690-42C2-B68D-45802211A27D}" srcOrd="0" destOrd="0" presId="urn:microsoft.com/office/officeart/2005/8/layout/vProcess5"/>
    <dgm:cxn modelId="{5F86ECF2-F431-41A6-9C00-3FCE8B3391B8}" type="presOf" srcId="{38CEC858-F679-4456-BF38-ADC8C6E3AC17}" destId="{7DE5AAB7-0D7E-448C-A00F-568824A19178}" srcOrd="0" destOrd="0" presId="urn:microsoft.com/office/officeart/2005/8/layout/vProcess5"/>
    <dgm:cxn modelId="{B6DCD796-020C-45B8-92E5-CF75306A1E42}" type="presParOf" srcId="{59103B75-A33B-44D3-8C82-4B76EECC3B91}" destId="{DE6AE1CE-96C2-45DC-BFB8-B31BBC9A5684}" srcOrd="0" destOrd="0" presId="urn:microsoft.com/office/officeart/2005/8/layout/vProcess5"/>
    <dgm:cxn modelId="{E8E86351-8F2B-45FE-92F0-39B995B03B31}" type="presParOf" srcId="{59103B75-A33B-44D3-8C82-4B76EECC3B91}" destId="{C271C679-B8A9-4033-8689-D671BF23D933}" srcOrd="1" destOrd="0" presId="urn:microsoft.com/office/officeart/2005/8/layout/vProcess5"/>
    <dgm:cxn modelId="{61C8658D-7F83-496D-8486-EF43A6F92380}" type="presParOf" srcId="{59103B75-A33B-44D3-8C82-4B76EECC3B91}" destId="{7DE5AAB7-0D7E-448C-A00F-568824A19178}" srcOrd="2" destOrd="0" presId="urn:microsoft.com/office/officeart/2005/8/layout/vProcess5"/>
    <dgm:cxn modelId="{F8CC99B5-1F1E-4C6B-ABC6-8E3263DE9DE0}" type="presParOf" srcId="{59103B75-A33B-44D3-8C82-4B76EECC3B91}" destId="{B3E3F5FF-5E5B-4511-8D41-06FC3343483A}" srcOrd="3" destOrd="0" presId="urn:microsoft.com/office/officeart/2005/8/layout/vProcess5"/>
    <dgm:cxn modelId="{68B85ADF-366F-4734-B21A-BA544ECBB4CB}" type="presParOf" srcId="{59103B75-A33B-44D3-8C82-4B76EECC3B91}" destId="{FB2D0FB6-A439-4495-AEAA-5051020665E1}" srcOrd="4" destOrd="0" presId="urn:microsoft.com/office/officeart/2005/8/layout/vProcess5"/>
    <dgm:cxn modelId="{AA99E773-41B1-4C5E-949A-BD9BC49C7E91}" type="presParOf" srcId="{59103B75-A33B-44D3-8C82-4B76EECC3B91}" destId="{99A9530B-B445-488A-ADD8-E8511DFB7D57}" srcOrd="5" destOrd="0" presId="urn:microsoft.com/office/officeart/2005/8/layout/vProcess5"/>
    <dgm:cxn modelId="{DB20C675-799E-4926-8A55-23A5AC5D3DCC}" type="presParOf" srcId="{59103B75-A33B-44D3-8C82-4B76EECC3B91}" destId="{D4E0D760-52B5-4F56-97CA-BFBE90D34546}" srcOrd="6" destOrd="0" presId="urn:microsoft.com/office/officeart/2005/8/layout/vProcess5"/>
    <dgm:cxn modelId="{5ED0EEE2-49E0-478B-AC24-FB657AC9DB3A}" type="presParOf" srcId="{59103B75-A33B-44D3-8C82-4B76EECC3B91}" destId="{1D5A6E6D-D690-42C2-B68D-45802211A27D}" srcOrd="7" destOrd="0" presId="urn:microsoft.com/office/officeart/2005/8/layout/vProcess5"/>
    <dgm:cxn modelId="{94BB5D08-EEDE-4025-AE51-0C46CCE6E9FC}" type="presParOf" srcId="{59103B75-A33B-44D3-8C82-4B76EECC3B91}" destId="{67D5E499-1555-44D5-A3C9-700135C87CF6}" srcOrd="8" destOrd="0" presId="urn:microsoft.com/office/officeart/2005/8/layout/vProcess5"/>
    <dgm:cxn modelId="{5492C98D-2ABA-4A05-8219-0A1A0F324097}" type="presParOf" srcId="{59103B75-A33B-44D3-8C82-4B76EECC3B91}" destId="{2ACDCD6B-74A9-4DFA-AB38-E649DE51A2C0}" srcOrd="9" destOrd="0" presId="urn:microsoft.com/office/officeart/2005/8/layout/vProcess5"/>
    <dgm:cxn modelId="{D4F85E50-E052-4062-922D-E44C4EB08DEF}" type="presParOf" srcId="{59103B75-A33B-44D3-8C82-4B76EECC3B91}" destId="{171BF22B-7256-46F9-BAC9-7EE011A8F7D1}" srcOrd="10" destOrd="0" presId="urn:microsoft.com/office/officeart/2005/8/layout/vProcess5"/>
    <dgm:cxn modelId="{7D410872-EFDA-4254-93CC-3C4311C02AD6}" type="presParOf" srcId="{59103B75-A33B-44D3-8C82-4B76EECC3B91}" destId="{84FDE469-A1BA-4149-BAB3-2A719671FA9B}" srcOrd="11"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A422A11-C16E-45A7-9AC6-C9C830F61D3A}"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15599A2B-08E0-41D6-BC6A-AD7CC46837E3}">
      <dgm:prSet/>
      <dgm:spPr/>
      <dgm:t>
        <a:bodyPr/>
        <a:lstStyle/>
        <a:p>
          <a:r>
            <a:rPr lang="en-US" b="1"/>
            <a:t>Use of police-based co-response clinicians result in: </a:t>
          </a:r>
          <a:endParaRPr lang="en-US"/>
        </a:p>
      </dgm:t>
    </dgm:pt>
    <dgm:pt modelId="{03585955-3336-4569-9AA7-A7FBA6367C6E}" type="parTrans" cxnId="{EB39A583-788F-49DB-9C86-97E9F6B207CC}">
      <dgm:prSet/>
      <dgm:spPr/>
      <dgm:t>
        <a:bodyPr/>
        <a:lstStyle/>
        <a:p>
          <a:endParaRPr lang="en-US"/>
        </a:p>
      </dgm:t>
    </dgm:pt>
    <dgm:pt modelId="{0B3A4F5D-8789-4470-B43D-406089DFE9C6}" type="sibTrans" cxnId="{EB39A583-788F-49DB-9C86-97E9F6B207CC}">
      <dgm:prSet/>
      <dgm:spPr/>
      <dgm:t>
        <a:bodyPr/>
        <a:lstStyle/>
        <a:p>
          <a:endParaRPr lang="en-US"/>
        </a:p>
      </dgm:t>
    </dgm:pt>
    <dgm:pt modelId="{D7EBDDA3-14CA-4B02-B0F3-F293DC29ABAC}">
      <dgm:prSet/>
      <dgm:spPr/>
      <dgm:t>
        <a:bodyPr/>
        <a:lstStyle/>
        <a:p>
          <a:r>
            <a:rPr lang="en-US" b="1"/>
            <a:t>1) Less use of ER’s </a:t>
          </a:r>
          <a:endParaRPr lang="en-US"/>
        </a:p>
      </dgm:t>
    </dgm:pt>
    <dgm:pt modelId="{65D60626-06A9-47A8-B810-CD0811E5F225}" type="parTrans" cxnId="{6469C19B-C7C2-4C7E-A316-A5F22C86D05F}">
      <dgm:prSet/>
      <dgm:spPr/>
      <dgm:t>
        <a:bodyPr/>
        <a:lstStyle/>
        <a:p>
          <a:endParaRPr lang="en-US"/>
        </a:p>
      </dgm:t>
    </dgm:pt>
    <dgm:pt modelId="{8BA64BA2-B2F6-4342-815F-DB89F242A571}" type="sibTrans" cxnId="{6469C19B-C7C2-4C7E-A316-A5F22C86D05F}">
      <dgm:prSet/>
      <dgm:spPr/>
      <dgm:t>
        <a:bodyPr/>
        <a:lstStyle/>
        <a:p>
          <a:endParaRPr lang="en-US"/>
        </a:p>
      </dgm:t>
    </dgm:pt>
    <dgm:pt modelId="{DAE5A0A7-1F42-4AE0-A10D-96831349D3A9}">
      <dgm:prSet/>
      <dgm:spPr/>
      <dgm:t>
        <a:bodyPr/>
        <a:lstStyle/>
        <a:p>
          <a:r>
            <a:rPr lang="en-US" b="1"/>
            <a:t>2) Psychiatric situations being resolved at the scene</a:t>
          </a:r>
          <a:endParaRPr lang="en-US"/>
        </a:p>
      </dgm:t>
    </dgm:pt>
    <dgm:pt modelId="{D9432AC8-D668-4902-970E-309D6AA72506}" type="parTrans" cxnId="{8564629D-9705-4E70-92F1-12470F588DB0}">
      <dgm:prSet/>
      <dgm:spPr/>
      <dgm:t>
        <a:bodyPr/>
        <a:lstStyle/>
        <a:p>
          <a:endParaRPr lang="en-US"/>
        </a:p>
      </dgm:t>
    </dgm:pt>
    <dgm:pt modelId="{400F6507-F94F-4BAB-81F1-752C2356F380}" type="sibTrans" cxnId="{8564629D-9705-4E70-92F1-12470F588DB0}">
      <dgm:prSet/>
      <dgm:spPr/>
      <dgm:t>
        <a:bodyPr/>
        <a:lstStyle/>
        <a:p>
          <a:endParaRPr lang="en-US"/>
        </a:p>
      </dgm:t>
    </dgm:pt>
    <dgm:pt modelId="{401B2374-DF72-468B-A1CD-51370FB1615B}">
      <dgm:prSet/>
      <dgm:spPr/>
      <dgm:t>
        <a:bodyPr/>
        <a:lstStyle/>
        <a:p>
          <a:r>
            <a:rPr lang="en-US" b="1"/>
            <a:t>3) Less arrests, more diversions into treatment appropriate services </a:t>
          </a:r>
          <a:endParaRPr lang="en-US"/>
        </a:p>
      </dgm:t>
    </dgm:pt>
    <dgm:pt modelId="{1DD47E3C-A664-481D-8D7F-A9F02749569D}" type="parTrans" cxnId="{C3EDBAB8-5188-4AC0-B18A-4173C16D43C4}">
      <dgm:prSet/>
      <dgm:spPr/>
      <dgm:t>
        <a:bodyPr/>
        <a:lstStyle/>
        <a:p>
          <a:endParaRPr lang="en-US"/>
        </a:p>
      </dgm:t>
    </dgm:pt>
    <dgm:pt modelId="{C0208B3B-6392-4979-94CE-FCA49577E7B8}" type="sibTrans" cxnId="{C3EDBAB8-5188-4AC0-B18A-4173C16D43C4}">
      <dgm:prSet/>
      <dgm:spPr/>
      <dgm:t>
        <a:bodyPr/>
        <a:lstStyle/>
        <a:p>
          <a:endParaRPr lang="en-US"/>
        </a:p>
      </dgm:t>
    </dgm:pt>
    <dgm:pt modelId="{B1F5DA81-E715-4E2E-BBBB-DEA7E8A8DB06}">
      <dgm:prSet/>
      <dgm:spPr/>
      <dgm:t>
        <a:bodyPr/>
        <a:lstStyle/>
        <a:p>
          <a:r>
            <a:rPr lang="en-US" b="1"/>
            <a:t>4) Less time that officers need to wait for clinicians/mental health response.</a:t>
          </a:r>
          <a:endParaRPr lang="en-US"/>
        </a:p>
      </dgm:t>
    </dgm:pt>
    <dgm:pt modelId="{DF915A94-2846-4F21-9361-1ACB2B9B1EA4}" type="parTrans" cxnId="{6EDEC920-5FFF-44E3-9FC4-2BE205D36707}">
      <dgm:prSet/>
      <dgm:spPr/>
      <dgm:t>
        <a:bodyPr/>
        <a:lstStyle/>
        <a:p>
          <a:endParaRPr lang="en-US"/>
        </a:p>
      </dgm:t>
    </dgm:pt>
    <dgm:pt modelId="{1718367E-478E-456C-8FA2-2DABC686902B}" type="sibTrans" cxnId="{6EDEC920-5FFF-44E3-9FC4-2BE205D36707}">
      <dgm:prSet/>
      <dgm:spPr/>
      <dgm:t>
        <a:bodyPr/>
        <a:lstStyle/>
        <a:p>
          <a:endParaRPr lang="en-US"/>
        </a:p>
      </dgm:t>
    </dgm:pt>
    <dgm:pt modelId="{C38BC3B9-61BC-474A-A189-88EDE4A43695}" type="pres">
      <dgm:prSet presAssocID="{DA422A11-C16E-45A7-9AC6-C9C830F61D3A}" presName="linear" presStyleCnt="0">
        <dgm:presLayoutVars>
          <dgm:animLvl val="lvl"/>
          <dgm:resizeHandles val="exact"/>
        </dgm:presLayoutVars>
      </dgm:prSet>
      <dgm:spPr/>
    </dgm:pt>
    <dgm:pt modelId="{B2E2A630-F964-44C3-89C9-7DB6385172F9}" type="pres">
      <dgm:prSet presAssocID="{15599A2B-08E0-41D6-BC6A-AD7CC46837E3}" presName="parentText" presStyleLbl="node1" presStyleIdx="0" presStyleCnt="5">
        <dgm:presLayoutVars>
          <dgm:chMax val="0"/>
          <dgm:bulletEnabled val="1"/>
        </dgm:presLayoutVars>
      </dgm:prSet>
      <dgm:spPr/>
    </dgm:pt>
    <dgm:pt modelId="{2A7944CB-66D2-4CC0-992F-E4686D7E13F5}" type="pres">
      <dgm:prSet presAssocID="{0B3A4F5D-8789-4470-B43D-406089DFE9C6}" presName="spacer" presStyleCnt="0"/>
      <dgm:spPr/>
    </dgm:pt>
    <dgm:pt modelId="{5FF80406-03BA-4316-82D2-BBB526C148B1}" type="pres">
      <dgm:prSet presAssocID="{D7EBDDA3-14CA-4B02-B0F3-F293DC29ABAC}" presName="parentText" presStyleLbl="node1" presStyleIdx="1" presStyleCnt="5">
        <dgm:presLayoutVars>
          <dgm:chMax val="0"/>
          <dgm:bulletEnabled val="1"/>
        </dgm:presLayoutVars>
      </dgm:prSet>
      <dgm:spPr/>
    </dgm:pt>
    <dgm:pt modelId="{E6BCB64A-B8F9-4BD3-9D1E-51DABB55CDC7}" type="pres">
      <dgm:prSet presAssocID="{8BA64BA2-B2F6-4342-815F-DB89F242A571}" presName="spacer" presStyleCnt="0"/>
      <dgm:spPr/>
    </dgm:pt>
    <dgm:pt modelId="{3924A740-B8DB-40CA-81D6-FF7C7387CD66}" type="pres">
      <dgm:prSet presAssocID="{DAE5A0A7-1F42-4AE0-A10D-96831349D3A9}" presName="parentText" presStyleLbl="node1" presStyleIdx="2" presStyleCnt="5">
        <dgm:presLayoutVars>
          <dgm:chMax val="0"/>
          <dgm:bulletEnabled val="1"/>
        </dgm:presLayoutVars>
      </dgm:prSet>
      <dgm:spPr/>
    </dgm:pt>
    <dgm:pt modelId="{F4635713-11F2-4888-9E1A-C123A24D2BAC}" type="pres">
      <dgm:prSet presAssocID="{400F6507-F94F-4BAB-81F1-752C2356F380}" presName="spacer" presStyleCnt="0"/>
      <dgm:spPr/>
    </dgm:pt>
    <dgm:pt modelId="{693BC8C7-FE03-49A7-832F-12F633EADBEB}" type="pres">
      <dgm:prSet presAssocID="{401B2374-DF72-468B-A1CD-51370FB1615B}" presName="parentText" presStyleLbl="node1" presStyleIdx="3" presStyleCnt="5">
        <dgm:presLayoutVars>
          <dgm:chMax val="0"/>
          <dgm:bulletEnabled val="1"/>
        </dgm:presLayoutVars>
      </dgm:prSet>
      <dgm:spPr/>
    </dgm:pt>
    <dgm:pt modelId="{4034145E-21E8-4B84-BAC3-2B0221891E70}" type="pres">
      <dgm:prSet presAssocID="{C0208B3B-6392-4979-94CE-FCA49577E7B8}" presName="spacer" presStyleCnt="0"/>
      <dgm:spPr/>
    </dgm:pt>
    <dgm:pt modelId="{12C297DF-42C1-40AE-BFA9-C43329A88DAA}" type="pres">
      <dgm:prSet presAssocID="{B1F5DA81-E715-4E2E-BBBB-DEA7E8A8DB06}" presName="parentText" presStyleLbl="node1" presStyleIdx="4" presStyleCnt="5">
        <dgm:presLayoutVars>
          <dgm:chMax val="0"/>
          <dgm:bulletEnabled val="1"/>
        </dgm:presLayoutVars>
      </dgm:prSet>
      <dgm:spPr/>
    </dgm:pt>
  </dgm:ptLst>
  <dgm:cxnLst>
    <dgm:cxn modelId="{74087201-2C5D-4634-99B9-2E031B3C6D5A}" type="presOf" srcId="{15599A2B-08E0-41D6-BC6A-AD7CC46837E3}" destId="{B2E2A630-F964-44C3-89C9-7DB6385172F9}" srcOrd="0" destOrd="0" presId="urn:microsoft.com/office/officeart/2005/8/layout/vList2"/>
    <dgm:cxn modelId="{6EDEC920-5FFF-44E3-9FC4-2BE205D36707}" srcId="{DA422A11-C16E-45A7-9AC6-C9C830F61D3A}" destId="{B1F5DA81-E715-4E2E-BBBB-DEA7E8A8DB06}" srcOrd="4" destOrd="0" parTransId="{DF915A94-2846-4F21-9361-1ACB2B9B1EA4}" sibTransId="{1718367E-478E-456C-8FA2-2DABC686902B}"/>
    <dgm:cxn modelId="{5124295C-FF79-4EEF-8D04-57AF93E1F58F}" type="presOf" srcId="{DA422A11-C16E-45A7-9AC6-C9C830F61D3A}" destId="{C38BC3B9-61BC-474A-A189-88EDE4A43695}" srcOrd="0" destOrd="0" presId="urn:microsoft.com/office/officeart/2005/8/layout/vList2"/>
    <dgm:cxn modelId="{9399B968-992A-433C-9DBB-8AF15C442EBC}" type="presOf" srcId="{DAE5A0A7-1F42-4AE0-A10D-96831349D3A9}" destId="{3924A740-B8DB-40CA-81D6-FF7C7387CD66}" srcOrd="0" destOrd="0" presId="urn:microsoft.com/office/officeart/2005/8/layout/vList2"/>
    <dgm:cxn modelId="{9EA8066B-1641-4E9A-9C2F-361C295A952C}" type="presOf" srcId="{D7EBDDA3-14CA-4B02-B0F3-F293DC29ABAC}" destId="{5FF80406-03BA-4316-82D2-BBB526C148B1}" srcOrd="0" destOrd="0" presId="urn:microsoft.com/office/officeart/2005/8/layout/vList2"/>
    <dgm:cxn modelId="{EB39A583-788F-49DB-9C86-97E9F6B207CC}" srcId="{DA422A11-C16E-45A7-9AC6-C9C830F61D3A}" destId="{15599A2B-08E0-41D6-BC6A-AD7CC46837E3}" srcOrd="0" destOrd="0" parTransId="{03585955-3336-4569-9AA7-A7FBA6367C6E}" sibTransId="{0B3A4F5D-8789-4470-B43D-406089DFE9C6}"/>
    <dgm:cxn modelId="{6469C19B-C7C2-4C7E-A316-A5F22C86D05F}" srcId="{DA422A11-C16E-45A7-9AC6-C9C830F61D3A}" destId="{D7EBDDA3-14CA-4B02-B0F3-F293DC29ABAC}" srcOrd="1" destOrd="0" parTransId="{65D60626-06A9-47A8-B810-CD0811E5F225}" sibTransId="{8BA64BA2-B2F6-4342-815F-DB89F242A571}"/>
    <dgm:cxn modelId="{8564629D-9705-4E70-92F1-12470F588DB0}" srcId="{DA422A11-C16E-45A7-9AC6-C9C830F61D3A}" destId="{DAE5A0A7-1F42-4AE0-A10D-96831349D3A9}" srcOrd="2" destOrd="0" parTransId="{D9432AC8-D668-4902-970E-309D6AA72506}" sibTransId="{400F6507-F94F-4BAB-81F1-752C2356F380}"/>
    <dgm:cxn modelId="{C3EDBAB8-5188-4AC0-B18A-4173C16D43C4}" srcId="{DA422A11-C16E-45A7-9AC6-C9C830F61D3A}" destId="{401B2374-DF72-468B-A1CD-51370FB1615B}" srcOrd="3" destOrd="0" parTransId="{1DD47E3C-A664-481D-8D7F-A9F02749569D}" sibTransId="{C0208B3B-6392-4979-94CE-FCA49577E7B8}"/>
    <dgm:cxn modelId="{4A14E2BE-40ED-4D84-942C-0B6A8C1CEDD4}" type="presOf" srcId="{401B2374-DF72-468B-A1CD-51370FB1615B}" destId="{693BC8C7-FE03-49A7-832F-12F633EADBEB}" srcOrd="0" destOrd="0" presId="urn:microsoft.com/office/officeart/2005/8/layout/vList2"/>
    <dgm:cxn modelId="{891201C9-3271-47E0-98CA-F1B1F36C7A3F}" type="presOf" srcId="{B1F5DA81-E715-4E2E-BBBB-DEA7E8A8DB06}" destId="{12C297DF-42C1-40AE-BFA9-C43329A88DAA}" srcOrd="0" destOrd="0" presId="urn:microsoft.com/office/officeart/2005/8/layout/vList2"/>
    <dgm:cxn modelId="{9E64E7D1-C047-4BC7-B162-D3DE65122072}" type="presParOf" srcId="{C38BC3B9-61BC-474A-A189-88EDE4A43695}" destId="{B2E2A630-F964-44C3-89C9-7DB6385172F9}" srcOrd="0" destOrd="0" presId="urn:microsoft.com/office/officeart/2005/8/layout/vList2"/>
    <dgm:cxn modelId="{456CF947-271B-4790-A0FB-C9034200DE45}" type="presParOf" srcId="{C38BC3B9-61BC-474A-A189-88EDE4A43695}" destId="{2A7944CB-66D2-4CC0-992F-E4686D7E13F5}" srcOrd="1" destOrd="0" presId="urn:microsoft.com/office/officeart/2005/8/layout/vList2"/>
    <dgm:cxn modelId="{F6B86847-1D08-4BF5-8623-5803DCBE32E1}" type="presParOf" srcId="{C38BC3B9-61BC-474A-A189-88EDE4A43695}" destId="{5FF80406-03BA-4316-82D2-BBB526C148B1}" srcOrd="2" destOrd="0" presId="urn:microsoft.com/office/officeart/2005/8/layout/vList2"/>
    <dgm:cxn modelId="{D966697E-13D7-49CB-A08D-01167509FD3E}" type="presParOf" srcId="{C38BC3B9-61BC-474A-A189-88EDE4A43695}" destId="{E6BCB64A-B8F9-4BD3-9D1E-51DABB55CDC7}" srcOrd="3" destOrd="0" presId="urn:microsoft.com/office/officeart/2005/8/layout/vList2"/>
    <dgm:cxn modelId="{B3F5F080-14D4-4013-B569-FE9AC569C61A}" type="presParOf" srcId="{C38BC3B9-61BC-474A-A189-88EDE4A43695}" destId="{3924A740-B8DB-40CA-81D6-FF7C7387CD66}" srcOrd="4" destOrd="0" presId="urn:microsoft.com/office/officeart/2005/8/layout/vList2"/>
    <dgm:cxn modelId="{8A49DB03-EEB6-4C42-B4E0-C2E075DD9FD4}" type="presParOf" srcId="{C38BC3B9-61BC-474A-A189-88EDE4A43695}" destId="{F4635713-11F2-4888-9E1A-C123A24D2BAC}" srcOrd="5" destOrd="0" presId="urn:microsoft.com/office/officeart/2005/8/layout/vList2"/>
    <dgm:cxn modelId="{566EA203-03A0-4D01-8951-FFD5ED0F109B}" type="presParOf" srcId="{C38BC3B9-61BC-474A-A189-88EDE4A43695}" destId="{693BC8C7-FE03-49A7-832F-12F633EADBEB}" srcOrd="6" destOrd="0" presId="urn:microsoft.com/office/officeart/2005/8/layout/vList2"/>
    <dgm:cxn modelId="{3A5E699B-CCC5-4904-8347-30F622BC04CA}" type="presParOf" srcId="{C38BC3B9-61BC-474A-A189-88EDE4A43695}" destId="{4034145E-21E8-4B84-BAC3-2B0221891E70}" srcOrd="7" destOrd="0" presId="urn:microsoft.com/office/officeart/2005/8/layout/vList2"/>
    <dgm:cxn modelId="{C00B674D-D3E3-43FC-B0BF-2400303C5011}" type="presParOf" srcId="{C38BC3B9-61BC-474A-A189-88EDE4A43695}" destId="{12C297DF-42C1-40AE-BFA9-C43329A88DAA}"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1C2BE4B-F24E-4385-80B3-F6F80CF2E6A0}" type="doc">
      <dgm:prSet loTypeId="urn:microsoft.com/office/officeart/2005/8/layout/vProcess5" loCatId="process" qsTypeId="urn:microsoft.com/office/officeart/2005/8/quickstyle/simple4" qsCatId="simple" csTypeId="urn:microsoft.com/office/officeart/2005/8/colors/colorful2" csCatId="colorful"/>
      <dgm:spPr/>
      <dgm:t>
        <a:bodyPr/>
        <a:lstStyle/>
        <a:p>
          <a:endParaRPr lang="en-US"/>
        </a:p>
      </dgm:t>
    </dgm:pt>
    <dgm:pt modelId="{E2F2E6D3-1847-4554-A3EF-5DFAD0FC7139}">
      <dgm:prSet/>
      <dgm:spPr/>
      <dgm:t>
        <a:bodyPr/>
        <a:lstStyle/>
        <a:p>
          <a:r>
            <a:rPr lang="en-US" baseline="0"/>
            <a:t>People with MI much more likely to be </a:t>
          </a:r>
          <a:r>
            <a:rPr lang="en-US" b="1" baseline="0"/>
            <a:t>victims </a:t>
          </a:r>
          <a:r>
            <a:rPr lang="en-US" baseline="0"/>
            <a:t>than perpetrators of violence</a:t>
          </a:r>
          <a:endParaRPr lang="en-US"/>
        </a:p>
      </dgm:t>
    </dgm:pt>
    <dgm:pt modelId="{8F83903F-E162-42D6-BB83-729DA00D19C1}" type="parTrans" cxnId="{7D09FF00-821C-459C-844E-99A0205ADD61}">
      <dgm:prSet/>
      <dgm:spPr/>
      <dgm:t>
        <a:bodyPr/>
        <a:lstStyle/>
        <a:p>
          <a:endParaRPr lang="en-US"/>
        </a:p>
      </dgm:t>
    </dgm:pt>
    <dgm:pt modelId="{1B32CCCC-8194-4BFB-831D-E329120EEA87}" type="sibTrans" cxnId="{7D09FF00-821C-459C-844E-99A0205ADD61}">
      <dgm:prSet/>
      <dgm:spPr/>
      <dgm:t>
        <a:bodyPr/>
        <a:lstStyle/>
        <a:p>
          <a:endParaRPr lang="en-US"/>
        </a:p>
      </dgm:t>
    </dgm:pt>
    <dgm:pt modelId="{D48BA839-91C0-4F51-8C06-CA9DA84756E7}">
      <dgm:prSet/>
      <dgm:spPr/>
      <dgm:t>
        <a:bodyPr/>
        <a:lstStyle/>
        <a:p>
          <a:r>
            <a:rPr lang="en-US" baseline="0"/>
            <a:t>Skillful intervention and finding appropriate options for treatment may be more effective AND require less time</a:t>
          </a:r>
          <a:endParaRPr lang="en-US"/>
        </a:p>
      </dgm:t>
    </dgm:pt>
    <dgm:pt modelId="{54AE0FB9-CC02-43F9-BA82-A7B9D3351D2E}" type="parTrans" cxnId="{7F03E1BA-80DF-4183-84C9-882174A14D7C}">
      <dgm:prSet/>
      <dgm:spPr/>
      <dgm:t>
        <a:bodyPr/>
        <a:lstStyle/>
        <a:p>
          <a:endParaRPr lang="en-US"/>
        </a:p>
      </dgm:t>
    </dgm:pt>
    <dgm:pt modelId="{48DD88AD-18C5-4CEB-BC98-8A95229FAC32}" type="sibTrans" cxnId="{7F03E1BA-80DF-4183-84C9-882174A14D7C}">
      <dgm:prSet/>
      <dgm:spPr/>
      <dgm:t>
        <a:bodyPr/>
        <a:lstStyle/>
        <a:p>
          <a:endParaRPr lang="en-US"/>
        </a:p>
      </dgm:t>
    </dgm:pt>
    <dgm:pt modelId="{2D3D9D8E-06C7-4AF7-A61B-FC9020561861}">
      <dgm:prSet/>
      <dgm:spPr/>
      <dgm:t>
        <a:bodyPr/>
        <a:lstStyle/>
        <a:p>
          <a:r>
            <a:rPr lang="en-US" baseline="0"/>
            <a:t>Less use of force and more focus on effective de-escalation techniques and approaches that manage, not inflame the crisis</a:t>
          </a:r>
          <a:endParaRPr lang="en-US"/>
        </a:p>
      </dgm:t>
    </dgm:pt>
    <dgm:pt modelId="{7EC93700-1473-47D0-A8E0-DE52C8525CE9}" type="parTrans" cxnId="{91F53E6E-2661-41BA-B928-F644BA5C5247}">
      <dgm:prSet/>
      <dgm:spPr/>
      <dgm:t>
        <a:bodyPr/>
        <a:lstStyle/>
        <a:p>
          <a:endParaRPr lang="en-US"/>
        </a:p>
      </dgm:t>
    </dgm:pt>
    <dgm:pt modelId="{973334B3-A873-48CC-BC52-30292B997DD4}" type="sibTrans" cxnId="{91F53E6E-2661-41BA-B928-F644BA5C5247}">
      <dgm:prSet/>
      <dgm:spPr/>
      <dgm:t>
        <a:bodyPr/>
        <a:lstStyle/>
        <a:p>
          <a:endParaRPr lang="en-US"/>
        </a:p>
      </dgm:t>
    </dgm:pt>
    <dgm:pt modelId="{DECB75B9-EDD9-4E9D-B1C9-49606618CDB8}">
      <dgm:prSet/>
      <dgm:spPr/>
      <dgm:t>
        <a:bodyPr/>
        <a:lstStyle/>
        <a:p>
          <a:r>
            <a:rPr lang="en-US" baseline="0"/>
            <a:t>People with </a:t>
          </a:r>
          <a:r>
            <a:rPr lang="en-US" b="1" baseline="0"/>
            <a:t>untreated</a:t>
          </a:r>
          <a:r>
            <a:rPr lang="en-US" baseline="0"/>
            <a:t> mental illness are 16x more likely to be fatally shot by law enforcement during an encounter</a:t>
          </a:r>
          <a:endParaRPr lang="en-US"/>
        </a:p>
      </dgm:t>
    </dgm:pt>
    <dgm:pt modelId="{2FBDB764-164F-4F30-94EE-80D4A8ABE648}" type="parTrans" cxnId="{E5E1A8FE-85D7-4E1C-AB1C-4EE1E8FE7481}">
      <dgm:prSet/>
      <dgm:spPr/>
      <dgm:t>
        <a:bodyPr/>
        <a:lstStyle/>
        <a:p>
          <a:endParaRPr lang="en-US"/>
        </a:p>
      </dgm:t>
    </dgm:pt>
    <dgm:pt modelId="{36DD3F35-3E7D-4462-ADB6-602D033488E3}" type="sibTrans" cxnId="{E5E1A8FE-85D7-4E1C-AB1C-4EE1E8FE7481}">
      <dgm:prSet/>
      <dgm:spPr/>
      <dgm:t>
        <a:bodyPr/>
        <a:lstStyle/>
        <a:p>
          <a:endParaRPr lang="en-US"/>
        </a:p>
      </dgm:t>
    </dgm:pt>
    <dgm:pt modelId="{04FB97D1-F666-422C-89CC-CE03743CC1C2}" type="pres">
      <dgm:prSet presAssocID="{81C2BE4B-F24E-4385-80B3-F6F80CF2E6A0}" presName="outerComposite" presStyleCnt="0">
        <dgm:presLayoutVars>
          <dgm:chMax val="5"/>
          <dgm:dir/>
          <dgm:resizeHandles val="exact"/>
        </dgm:presLayoutVars>
      </dgm:prSet>
      <dgm:spPr/>
    </dgm:pt>
    <dgm:pt modelId="{5242487A-155D-4A64-BB2E-086E113FC6CC}" type="pres">
      <dgm:prSet presAssocID="{81C2BE4B-F24E-4385-80B3-F6F80CF2E6A0}" presName="dummyMaxCanvas" presStyleCnt="0">
        <dgm:presLayoutVars/>
      </dgm:prSet>
      <dgm:spPr/>
    </dgm:pt>
    <dgm:pt modelId="{E32E7F9D-4B40-4565-92C6-7193B82D4709}" type="pres">
      <dgm:prSet presAssocID="{81C2BE4B-F24E-4385-80B3-F6F80CF2E6A0}" presName="FourNodes_1" presStyleLbl="node1" presStyleIdx="0" presStyleCnt="4">
        <dgm:presLayoutVars>
          <dgm:bulletEnabled val="1"/>
        </dgm:presLayoutVars>
      </dgm:prSet>
      <dgm:spPr/>
    </dgm:pt>
    <dgm:pt modelId="{3521F78B-4062-4B20-8F1F-3B7EBCD7A1C1}" type="pres">
      <dgm:prSet presAssocID="{81C2BE4B-F24E-4385-80B3-F6F80CF2E6A0}" presName="FourNodes_2" presStyleLbl="node1" presStyleIdx="1" presStyleCnt="4">
        <dgm:presLayoutVars>
          <dgm:bulletEnabled val="1"/>
        </dgm:presLayoutVars>
      </dgm:prSet>
      <dgm:spPr/>
    </dgm:pt>
    <dgm:pt modelId="{5C96E2EA-4AE5-4E91-BEBA-03627EEC313A}" type="pres">
      <dgm:prSet presAssocID="{81C2BE4B-F24E-4385-80B3-F6F80CF2E6A0}" presName="FourNodes_3" presStyleLbl="node1" presStyleIdx="2" presStyleCnt="4">
        <dgm:presLayoutVars>
          <dgm:bulletEnabled val="1"/>
        </dgm:presLayoutVars>
      </dgm:prSet>
      <dgm:spPr/>
    </dgm:pt>
    <dgm:pt modelId="{B226F6D3-326A-48CB-8F5B-70B34D385DD7}" type="pres">
      <dgm:prSet presAssocID="{81C2BE4B-F24E-4385-80B3-F6F80CF2E6A0}" presName="FourNodes_4" presStyleLbl="node1" presStyleIdx="3" presStyleCnt="4">
        <dgm:presLayoutVars>
          <dgm:bulletEnabled val="1"/>
        </dgm:presLayoutVars>
      </dgm:prSet>
      <dgm:spPr/>
    </dgm:pt>
    <dgm:pt modelId="{E5C27A86-3E26-4369-9F66-9DF25DB043E1}" type="pres">
      <dgm:prSet presAssocID="{81C2BE4B-F24E-4385-80B3-F6F80CF2E6A0}" presName="FourConn_1-2" presStyleLbl="fgAccFollowNode1" presStyleIdx="0" presStyleCnt="3">
        <dgm:presLayoutVars>
          <dgm:bulletEnabled val="1"/>
        </dgm:presLayoutVars>
      </dgm:prSet>
      <dgm:spPr/>
    </dgm:pt>
    <dgm:pt modelId="{918E1D88-F4B3-480B-807D-02FBD1CCAFFE}" type="pres">
      <dgm:prSet presAssocID="{81C2BE4B-F24E-4385-80B3-F6F80CF2E6A0}" presName="FourConn_2-3" presStyleLbl="fgAccFollowNode1" presStyleIdx="1" presStyleCnt="3">
        <dgm:presLayoutVars>
          <dgm:bulletEnabled val="1"/>
        </dgm:presLayoutVars>
      </dgm:prSet>
      <dgm:spPr/>
    </dgm:pt>
    <dgm:pt modelId="{F5C35DF9-D182-410C-B1C5-EC2BA40757FB}" type="pres">
      <dgm:prSet presAssocID="{81C2BE4B-F24E-4385-80B3-F6F80CF2E6A0}" presName="FourConn_3-4" presStyleLbl="fgAccFollowNode1" presStyleIdx="2" presStyleCnt="3">
        <dgm:presLayoutVars>
          <dgm:bulletEnabled val="1"/>
        </dgm:presLayoutVars>
      </dgm:prSet>
      <dgm:spPr/>
    </dgm:pt>
    <dgm:pt modelId="{0F60A644-5666-447A-A52B-72CE9BBD7171}" type="pres">
      <dgm:prSet presAssocID="{81C2BE4B-F24E-4385-80B3-F6F80CF2E6A0}" presName="FourNodes_1_text" presStyleLbl="node1" presStyleIdx="3" presStyleCnt="4">
        <dgm:presLayoutVars>
          <dgm:bulletEnabled val="1"/>
        </dgm:presLayoutVars>
      </dgm:prSet>
      <dgm:spPr/>
    </dgm:pt>
    <dgm:pt modelId="{91544BAC-7B47-4567-8A1B-B0018B02F8B7}" type="pres">
      <dgm:prSet presAssocID="{81C2BE4B-F24E-4385-80B3-F6F80CF2E6A0}" presName="FourNodes_2_text" presStyleLbl="node1" presStyleIdx="3" presStyleCnt="4">
        <dgm:presLayoutVars>
          <dgm:bulletEnabled val="1"/>
        </dgm:presLayoutVars>
      </dgm:prSet>
      <dgm:spPr/>
    </dgm:pt>
    <dgm:pt modelId="{63E37C5B-D972-4CDF-A51C-0D048385473B}" type="pres">
      <dgm:prSet presAssocID="{81C2BE4B-F24E-4385-80B3-F6F80CF2E6A0}" presName="FourNodes_3_text" presStyleLbl="node1" presStyleIdx="3" presStyleCnt="4">
        <dgm:presLayoutVars>
          <dgm:bulletEnabled val="1"/>
        </dgm:presLayoutVars>
      </dgm:prSet>
      <dgm:spPr/>
    </dgm:pt>
    <dgm:pt modelId="{DFE32FCE-E6C9-4840-92A5-B94A810DC97C}" type="pres">
      <dgm:prSet presAssocID="{81C2BE4B-F24E-4385-80B3-F6F80CF2E6A0}" presName="FourNodes_4_text" presStyleLbl="node1" presStyleIdx="3" presStyleCnt="4">
        <dgm:presLayoutVars>
          <dgm:bulletEnabled val="1"/>
        </dgm:presLayoutVars>
      </dgm:prSet>
      <dgm:spPr/>
    </dgm:pt>
  </dgm:ptLst>
  <dgm:cxnLst>
    <dgm:cxn modelId="{7D09FF00-821C-459C-844E-99A0205ADD61}" srcId="{81C2BE4B-F24E-4385-80B3-F6F80CF2E6A0}" destId="{E2F2E6D3-1847-4554-A3EF-5DFAD0FC7139}" srcOrd="0" destOrd="0" parTransId="{8F83903F-E162-42D6-BB83-729DA00D19C1}" sibTransId="{1B32CCCC-8194-4BFB-831D-E329120EEA87}"/>
    <dgm:cxn modelId="{9604CF21-1875-44C2-B0EE-8A765DAEF030}" type="presOf" srcId="{48DD88AD-18C5-4CEB-BC98-8A95229FAC32}" destId="{918E1D88-F4B3-480B-807D-02FBD1CCAFFE}" srcOrd="0" destOrd="0" presId="urn:microsoft.com/office/officeart/2005/8/layout/vProcess5"/>
    <dgm:cxn modelId="{78AA4539-EF2B-4DA8-B37D-837B4E171802}" type="presOf" srcId="{E2F2E6D3-1847-4554-A3EF-5DFAD0FC7139}" destId="{0F60A644-5666-447A-A52B-72CE9BBD7171}" srcOrd="1" destOrd="0" presId="urn:microsoft.com/office/officeart/2005/8/layout/vProcess5"/>
    <dgm:cxn modelId="{348BF43C-18AA-4AAE-97D3-DF9E06921EE1}" type="presOf" srcId="{2D3D9D8E-06C7-4AF7-A61B-FC9020561861}" destId="{63E37C5B-D972-4CDF-A51C-0D048385473B}" srcOrd="1" destOrd="0" presId="urn:microsoft.com/office/officeart/2005/8/layout/vProcess5"/>
    <dgm:cxn modelId="{91F53E6E-2661-41BA-B928-F644BA5C5247}" srcId="{81C2BE4B-F24E-4385-80B3-F6F80CF2E6A0}" destId="{2D3D9D8E-06C7-4AF7-A61B-FC9020561861}" srcOrd="2" destOrd="0" parTransId="{7EC93700-1473-47D0-A8E0-DE52C8525CE9}" sibTransId="{973334B3-A873-48CC-BC52-30292B997DD4}"/>
    <dgm:cxn modelId="{4372B672-57CB-4C55-9645-F11A575613DF}" type="presOf" srcId="{D48BA839-91C0-4F51-8C06-CA9DA84756E7}" destId="{91544BAC-7B47-4567-8A1B-B0018B02F8B7}" srcOrd="1" destOrd="0" presId="urn:microsoft.com/office/officeart/2005/8/layout/vProcess5"/>
    <dgm:cxn modelId="{38A04675-1F5F-42DF-AC85-1C094905A78A}" type="presOf" srcId="{DECB75B9-EDD9-4E9D-B1C9-49606618CDB8}" destId="{DFE32FCE-E6C9-4840-92A5-B94A810DC97C}" srcOrd="1" destOrd="0" presId="urn:microsoft.com/office/officeart/2005/8/layout/vProcess5"/>
    <dgm:cxn modelId="{E8AAB896-879B-434F-9F6B-22553A6613BA}" type="presOf" srcId="{D48BA839-91C0-4F51-8C06-CA9DA84756E7}" destId="{3521F78B-4062-4B20-8F1F-3B7EBCD7A1C1}" srcOrd="0" destOrd="0" presId="urn:microsoft.com/office/officeart/2005/8/layout/vProcess5"/>
    <dgm:cxn modelId="{7F03E1BA-80DF-4183-84C9-882174A14D7C}" srcId="{81C2BE4B-F24E-4385-80B3-F6F80CF2E6A0}" destId="{D48BA839-91C0-4F51-8C06-CA9DA84756E7}" srcOrd="1" destOrd="0" parTransId="{54AE0FB9-CC02-43F9-BA82-A7B9D3351D2E}" sibTransId="{48DD88AD-18C5-4CEB-BC98-8A95229FAC32}"/>
    <dgm:cxn modelId="{B547EEC4-7CDE-410A-AB6C-80866A88C1A8}" type="presOf" srcId="{973334B3-A873-48CC-BC52-30292B997DD4}" destId="{F5C35DF9-D182-410C-B1C5-EC2BA40757FB}" srcOrd="0" destOrd="0" presId="urn:microsoft.com/office/officeart/2005/8/layout/vProcess5"/>
    <dgm:cxn modelId="{6E5E54C6-0D18-45A4-A494-D2C8C3039164}" type="presOf" srcId="{E2F2E6D3-1847-4554-A3EF-5DFAD0FC7139}" destId="{E32E7F9D-4B40-4565-92C6-7193B82D4709}" srcOrd="0" destOrd="0" presId="urn:microsoft.com/office/officeart/2005/8/layout/vProcess5"/>
    <dgm:cxn modelId="{57498AD2-4806-4EC2-84FD-2DFE1A01701B}" type="presOf" srcId="{1B32CCCC-8194-4BFB-831D-E329120EEA87}" destId="{E5C27A86-3E26-4369-9F66-9DF25DB043E1}" srcOrd="0" destOrd="0" presId="urn:microsoft.com/office/officeart/2005/8/layout/vProcess5"/>
    <dgm:cxn modelId="{314052D7-85AA-410F-B72A-E6D456074996}" type="presOf" srcId="{DECB75B9-EDD9-4E9D-B1C9-49606618CDB8}" destId="{B226F6D3-326A-48CB-8F5B-70B34D385DD7}" srcOrd="0" destOrd="0" presId="urn:microsoft.com/office/officeart/2005/8/layout/vProcess5"/>
    <dgm:cxn modelId="{9ED261EC-E933-49B7-877D-D70FB8E486F5}" type="presOf" srcId="{2D3D9D8E-06C7-4AF7-A61B-FC9020561861}" destId="{5C96E2EA-4AE5-4E91-BEBA-03627EEC313A}" srcOrd="0" destOrd="0" presId="urn:microsoft.com/office/officeart/2005/8/layout/vProcess5"/>
    <dgm:cxn modelId="{978819FA-65BB-4CA1-8342-F288605FF05F}" type="presOf" srcId="{81C2BE4B-F24E-4385-80B3-F6F80CF2E6A0}" destId="{04FB97D1-F666-422C-89CC-CE03743CC1C2}" srcOrd="0" destOrd="0" presId="urn:microsoft.com/office/officeart/2005/8/layout/vProcess5"/>
    <dgm:cxn modelId="{E5E1A8FE-85D7-4E1C-AB1C-4EE1E8FE7481}" srcId="{81C2BE4B-F24E-4385-80B3-F6F80CF2E6A0}" destId="{DECB75B9-EDD9-4E9D-B1C9-49606618CDB8}" srcOrd="3" destOrd="0" parTransId="{2FBDB764-164F-4F30-94EE-80D4A8ABE648}" sibTransId="{36DD3F35-3E7D-4462-ADB6-602D033488E3}"/>
    <dgm:cxn modelId="{3A124722-3035-43D3-918C-C8E71EA7940D}" type="presParOf" srcId="{04FB97D1-F666-422C-89CC-CE03743CC1C2}" destId="{5242487A-155D-4A64-BB2E-086E113FC6CC}" srcOrd="0" destOrd="0" presId="urn:microsoft.com/office/officeart/2005/8/layout/vProcess5"/>
    <dgm:cxn modelId="{1DF9FEE6-AAFE-407C-B845-044B881BFE06}" type="presParOf" srcId="{04FB97D1-F666-422C-89CC-CE03743CC1C2}" destId="{E32E7F9D-4B40-4565-92C6-7193B82D4709}" srcOrd="1" destOrd="0" presId="urn:microsoft.com/office/officeart/2005/8/layout/vProcess5"/>
    <dgm:cxn modelId="{9F9AAC1C-0BAC-462C-90A9-69C41C988E07}" type="presParOf" srcId="{04FB97D1-F666-422C-89CC-CE03743CC1C2}" destId="{3521F78B-4062-4B20-8F1F-3B7EBCD7A1C1}" srcOrd="2" destOrd="0" presId="urn:microsoft.com/office/officeart/2005/8/layout/vProcess5"/>
    <dgm:cxn modelId="{9889FDDE-8026-4453-8E46-619E4825CF17}" type="presParOf" srcId="{04FB97D1-F666-422C-89CC-CE03743CC1C2}" destId="{5C96E2EA-4AE5-4E91-BEBA-03627EEC313A}" srcOrd="3" destOrd="0" presId="urn:microsoft.com/office/officeart/2005/8/layout/vProcess5"/>
    <dgm:cxn modelId="{19A52834-8CA3-4A65-B786-AE6BC239AB2C}" type="presParOf" srcId="{04FB97D1-F666-422C-89CC-CE03743CC1C2}" destId="{B226F6D3-326A-48CB-8F5B-70B34D385DD7}" srcOrd="4" destOrd="0" presId="urn:microsoft.com/office/officeart/2005/8/layout/vProcess5"/>
    <dgm:cxn modelId="{8EFAD2F2-8C39-44D4-AFE4-7B072B9CDDC2}" type="presParOf" srcId="{04FB97D1-F666-422C-89CC-CE03743CC1C2}" destId="{E5C27A86-3E26-4369-9F66-9DF25DB043E1}" srcOrd="5" destOrd="0" presId="urn:microsoft.com/office/officeart/2005/8/layout/vProcess5"/>
    <dgm:cxn modelId="{B83C8CC7-2FA1-4147-9ADA-5BE5425FC932}" type="presParOf" srcId="{04FB97D1-F666-422C-89CC-CE03743CC1C2}" destId="{918E1D88-F4B3-480B-807D-02FBD1CCAFFE}" srcOrd="6" destOrd="0" presId="urn:microsoft.com/office/officeart/2005/8/layout/vProcess5"/>
    <dgm:cxn modelId="{2A495CE7-0D90-4C85-B1E1-692C66BF85CE}" type="presParOf" srcId="{04FB97D1-F666-422C-89CC-CE03743CC1C2}" destId="{F5C35DF9-D182-410C-B1C5-EC2BA40757FB}" srcOrd="7" destOrd="0" presId="urn:microsoft.com/office/officeart/2005/8/layout/vProcess5"/>
    <dgm:cxn modelId="{8F2A32E9-5226-410D-B05F-0970CA3F5794}" type="presParOf" srcId="{04FB97D1-F666-422C-89CC-CE03743CC1C2}" destId="{0F60A644-5666-447A-A52B-72CE9BBD7171}" srcOrd="8" destOrd="0" presId="urn:microsoft.com/office/officeart/2005/8/layout/vProcess5"/>
    <dgm:cxn modelId="{F9E9D88D-E9EB-4ED1-AC43-ABA306428960}" type="presParOf" srcId="{04FB97D1-F666-422C-89CC-CE03743CC1C2}" destId="{91544BAC-7B47-4567-8A1B-B0018B02F8B7}" srcOrd="9" destOrd="0" presId="urn:microsoft.com/office/officeart/2005/8/layout/vProcess5"/>
    <dgm:cxn modelId="{821A89D6-682D-4866-A28F-735DABD2D8B3}" type="presParOf" srcId="{04FB97D1-F666-422C-89CC-CE03743CC1C2}" destId="{63E37C5B-D972-4CDF-A51C-0D048385473B}" srcOrd="10" destOrd="0" presId="urn:microsoft.com/office/officeart/2005/8/layout/vProcess5"/>
    <dgm:cxn modelId="{DB0D735C-106F-4B8E-85BB-DCF62ADF7327}" type="presParOf" srcId="{04FB97D1-F666-422C-89CC-CE03743CC1C2}" destId="{DFE32FCE-E6C9-4840-92A5-B94A810DC97C}" srcOrd="11"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568A802-9D0D-4114-ABA1-15284C2AD0B6}" type="doc">
      <dgm:prSet loTypeId="urn:microsoft.com/office/officeart/2008/layout/LinedList" loCatId="list" qsTypeId="urn:microsoft.com/office/officeart/2005/8/quickstyle/simple2" qsCatId="simple" csTypeId="urn:microsoft.com/office/officeart/2005/8/colors/accent1_2" csCatId="accent1"/>
      <dgm:spPr/>
      <dgm:t>
        <a:bodyPr/>
        <a:lstStyle/>
        <a:p>
          <a:endParaRPr lang="en-US"/>
        </a:p>
      </dgm:t>
    </dgm:pt>
    <dgm:pt modelId="{0DCF59C9-B30A-4311-AF98-0FB28A66B53C}">
      <dgm:prSet/>
      <dgm:spPr/>
      <dgm:t>
        <a:bodyPr/>
        <a:lstStyle/>
        <a:p>
          <a:r>
            <a:rPr lang="en-US"/>
            <a:t>Studies indicate that CIT Training develops increased confidence among police officers 1,2</a:t>
          </a:r>
        </a:p>
      </dgm:t>
    </dgm:pt>
    <dgm:pt modelId="{356F3509-69E8-4ACB-8FE3-2966D8F9C468}" type="parTrans" cxnId="{AFDAE363-D283-40A1-AE0F-CE9389598A07}">
      <dgm:prSet/>
      <dgm:spPr/>
      <dgm:t>
        <a:bodyPr/>
        <a:lstStyle/>
        <a:p>
          <a:endParaRPr lang="en-US"/>
        </a:p>
      </dgm:t>
    </dgm:pt>
    <dgm:pt modelId="{F70B71BB-72BB-4C59-A533-4DFDCABD5EED}" type="sibTrans" cxnId="{AFDAE363-D283-40A1-AE0F-CE9389598A07}">
      <dgm:prSet/>
      <dgm:spPr/>
      <dgm:t>
        <a:bodyPr/>
        <a:lstStyle/>
        <a:p>
          <a:endParaRPr lang="en-US"/>
        </a:p>
      </dgm:t>
    </dgm:pt>
    <dgm:pt modelId="{16FF51BD-432C-4A0B-93CB-E4B7DE9EF3A4}">
      <dgm:prSet/>
      <dgm:spPr/>
      <dgm:t>
        <a:bodyPr/>
        <a:lstStyle/>
        <a:p>
          <a:r>
            <a:rPr lang="en-US"/>
            <a:t>CIT Officers have very efficient crisis response times </a:t>
          </a:r>
        </a:p>
      </dgm:t>
    </dgm:pt>
    <dgm:pt modelId="{2A71C379-C975-4B6F-96FE-FEFEA9112FCB}" type="parTrans" cxnId="{4ED74698-D538-44E9-9EE1-735E4F092C5F}">
      <dgm:prSet/>
      <dgm:spPr/>
      <dgm:t>
        <a:bodyPr/>
        <a:lstStyle/>
        <a:p>
          <a:endParaRPr lang="en-US"/>
        </a:p>
      </dgm:t>
    </dgm:pt>
    <dgm:pt modelId="{71A67433-7EDB-4495-A932-02C2B8408F7E}" type="sibTrans" cxnId="{4ED74698-D538-44E9-9EE1-735E4F092C5F}">
      <dgm:prSet/>
      <dgm:spPr/>
      <dgm:t>
        <a:bodyPr/>
        <a:lstStyle/>
        <a:p>
          <a:endParaRPr lang="en-US"/>
        </a:p>
      </dgm:t>
    </dgm:pt>
    <dgm:pt modelId="{79B3DF1F-B8DA-4058-B864-1CDD3DCD2814}">
      <dgm:prSet/>
      <dgm:spPr/>
      <dgm:t>
        <a:bodyPr/>
        <a:lstStyle/>
        <a:p>
          <a:r>
            <a:rPr lang="en-US"/>
            <a:t>Increased diversions from arrest among those with mental illness</a:t>
          </a:r>
        </a:p>
      </dgm:t>
    </dgm:pt>
    <dgm:pt modelId="{17C76CB5-F1EB-4DDB-A774-455D90333047}" type="parTrans" cxnId="{8B69DFB7-F918-4EA1-A840-351CEC8BAB61}">
      <dgm:prSet/>
      <dgm:spPr/>
      <dgm:t>
        <a:bodyPr/>
        <a:lstStyle/>
        <a:p>
          <a:endParaRPr lang="en-US"/>
        </a:p>
      </dgm:t>
    </dgm:pt>
    <dgm:pt modelId="{F654A831-91EE-4416-BFB0-C7EF2BEB1C4E}" type="sibTrans" cxnId="{8B69DFB7-F918-4EA1-A840-351CEC8BAB61}">
      <dgm:prSet/>
      <dgm:spPr/>
      <dgm:t>
        <a:bodyPr/>
        <a:lstStyle/>
        <a:p>
          <a:endParaRPr lang="en-US"/>
        </a:p>
      </dgm:t>
    </dgm:pt>
    <dgm:pt modelId="{091EB797-64C3-4FFB-A591-F9CAA454F64D}">
      <dgm:prSet/>
      <dgm:spPr/>
      <dgm:t>
        <a:bodyPr/>
        <a:lstStyle/>
        <a:p>
          <a:r>
            <a:rPr lang="en-US"/>
            <a:t>Improves treatment continuity </a:t>
          </a:r>
        </a:p>
      </dgm:t>
    </dgm:pt>
    <dgm:pt modelId="{9AB0CD34-956D-4741-A9A1-DF5D9F7102D2}" type="parTrans" cxnId="{B3F7F82D-7EA9-4682-8213-D56D3EDF24F8}">
      <dgm:prSet/>
      <dgm:spPr/>
      <dgm:t>
        <a:bodyPr/>
        <a:lstStyle/>
        <a:p>
          <a:endParaRPr lang="en-US"/>
        </a:p>
      </dgm:t>
    </dgm:pt>
    <dgm:pt modelId="{2D24267D-8AAC-441B-8D1B-7947C04DA6C3}" type="sibTrans" cxnId="{B3F7F82D-7EA9-4682-8213-D56D3EDF24F8}">
      <dgm:prSet/>
      <dgm:spPr/>
      <dgm:t>
        <a:bodyPr/>
        <a:lstStyle/>
        <a:p>
          <a:endParaRPr lang="en-US"/>
        </a:p>
      </dgm:t>
    </dgm:pt>
    <dgm:pt modelId="{29B20168-09F9-435B-9351-57F41D8CDE2B}">
      <dgm:prSet/>
      <dgm:spPr/>
      <dgm:t>
        <a:bodyPr/>
        <a:lstStyle/>
        <a:p>
          <a:r>
            <a:rPr lang="en-US"/>
            <a:t>significantly </a:t>
          </a:r>
          <a:r>
            <a:rPr lang="en-US" b="1"/>
            <a:t>decreases </a:t>
          </a:r>
          <a:r>
            <a:rPr lang="en-US"/>
            <a:t>police officer injury rates</a:t>
          </a:r>
        </a:p>
      </dgm:t>
    </dgm:pt>
    <dgm:pt modelId="{4E6C5B62-D1C4-482C-B245-D421984F8D7F}" type="parTrans" cxnId="{315222B8-6A52-44E7-B15F-C1EED0EF390C}">
      <dgm:prSet/>
      <dgm:spPr/>
      <dgm:t>
        <a:bodyPr/>
        <a:lstStyle/>
        <a:p>
          <a:endParaRPr lang="en-US"/>
        </a:p>
      </dgm:t>
    </dgm:pt>
    <dgm:pt modelId="{77B1B3D8-9A23-4CF7-85E2-66BFCACF4287}" type="sibTrans" cxnId="{315222B8-6A52-44E7-B15F-C1EED0EF390C}">
      <dgm:prSet/>
      <dgm:spPr/>
      <dgm:t>
        <a:bodyPr/>
        <a:lstStyle/>
        <a:p>
          <a:endParaRPr lang="en-US"/>
        </a:p>
      </dgm:t>
    </dgm:pt>
    <dgm:pt modelId="{28C1B8A4-7E14-4C11-AC3F-F4E9A3CCFD2A}">
      <dgm:prSet/>
      <dgm:spPr/>
      <dgm:t>
        <a:bodyPr/>
        <a:lstStyle/>
        <a:p>
          <a:r>
            <a:rPr lang="en-US"/>
            <a:t>1.Compton et al. “A Comprehensive Review of Extant Research on Crisis Intervention Team (CIT) Programs” J Am Academy  Psychiatry Law 36:1:47-55 (March 2008)</a:t>
          </a:r>
        </a:p>
      </dgm:t>
    </dgm:pt>
    <dgm:pt modelId="{8FFBFCD8-B595-425B-A0FD-29F30615C74B}" type="parTrans" cxnId="{7ED5DC73-1D50-4E94-AE31-0F16885B035D}">
      <dgm:prSet/>
      <dgm:spPr/>
      <dgm:t>
        <a:bodyPr/>
        <a:lstStyle/>
        <a:p>
          <a:endParaRPr lang="en-US"/>
        </a:p>
      </dgm:t>
    </dgm:pt>
    <dgm:pt modelId="{24FA51DA-0F9E-4242-9BBF-B2004ADA2503}" type="sibTrans" cxnId="{7ED5DC73-1D50-4E94-AE31-0F16885B035D}">
      <dgm:prSet/>
      <dgm:spPr/>
      <dgm:t>
        <a:bodyPr/>
        <a:lstStyle/>
        <a:p>
          <a:endParaRPr lang="en-US"/>
        </a:p>
      </dgm:t>
    </dgm:pt>
    <dgm:pt modelId="{3F573297-3A5F-4946-8924-10D015FF3896}">
      <dgm:prSet/>
      <dgm:spPr/>
      <dgm:t>
        <a:bodyPr/>
        <a:lstStyle/>
        <a:p>
          <a:r>
            <a:rPr lang="en-US"/>
            <a:t>2. </a:t>
          </a:r>
          <a:r>
            <a:rPr lang="en-US">
              <a:hlinkClick xmlns:r="http://schemas.openxmlformats.org/officeDocument/2006/relationships" r:id="rId1"/>
            </a:rPr>
            <a:t>http://www.citinternational.org/training-overview/163-memphis-model.html</a:t>
          </a:r>
          <a:r>
            <a:rPr lang="en-US"/>
            <a:t> </a:t>
          </a:r>
        </a:p>
      </dgm:t>
    </dgm:pt>
    <dgm:pt modelId="{2BAC5C9D-36F4-4787-95D4-25912F85B76A}" type="parTrans" cxnId="{2B95417D-8BEB-44EB-8181-E3A7CE98408D}">
      <dgm:prSet/>
      <dgm:spPr/>
      <dgm:t>
        <a:bodyPr/>
        <a:lstStyle/>
        <a:p>
          <a:endParaRPr lang="en-US"/>
        </a:p>
      </dgm:t>
    </dgm:pt>
    <dgm:pt modelId="{5B7030D0-05EA-426D-B256-184F8626088C}" type="sibTrans" cxnId="{2B95417D-8BEB-44EB-8181-E3A7CE98408D}">
      <dgm:prSet/>
      <dgm:spPr/>
      <dgm:t>
        <a:bodyPr/>
        <a:lstStyle/>
        <a:p>
          <a:endParaRPr lang="en-US"/>
        </a:p>
      </dgm:t>
    </dgm:pt>
    <dgm:pt modelId="{7D32D399-A3CE-4608-89C9-E62C4959F70F}" type="pres">
      <dgm:prSet presAssocID="{0568A802-9D0D-4114-ABA1-15284C2AD0B6}" presName="vert0" presStyleCnt="0">
        <dgm:presLayoutVars>
          <dgm:dir/>
          <dgm:animOne val="branch"/>
          <dgm:animLvl val="lvl"/>
        </dgm:presLayoutVars>
      </dgm:prSet>
      <dgm:spPr/>
    </dgm:pt>
    <dgm:pt modelId="{EA16ACD5-4CC7-4A9B-BAA6-FFF431DDE270}" type="pres">
      <dgm:prSet presAssocID="{0DCF59C9-B30A-4311-AF98-0FB28A66B53C}" presName="thickLine" presStyleLbl="alignNode1" presStyleIdx="0" presStyleCnt="7"/>
      <dgm:spPr/>
    </dgm:pt>
    <dgm:pt modelId="{04DF4A3A-4B4D-480F-85FC-888C1B47C07A}" type="pres">
      <dgm:prSet presAssocID="{0DCF59C9-B30A-4311-AF98-0FB28A66B53C}" presName="horz1" presStyleCnt="0"/>
      <dgm:spPr/>
    </dgm:pt>
    <dgm:pt modelId="{AD73E2A0-D626-49B2-A20B-1D0C202F8557}" type="pres">
      <dgm:prSet presAssocID="{0DCF59C9-B30A-4311-AF98-0FB28A66B53C}" presName="tx1" presStyleLbl="revTx" presStyleIdx="0" presStyleCnt="7"/>
      <dgm:spPr/>
    </dgm:pt>
    <dgm:pt modelId="{44540BB8-3254-477F-9A1A-9F81D21BB7FC}" type="pres">
      <dgm:prSet presAssocID="{0DCF59C9-B30A-4311-AF98-0FB28A66B53C}" presName="vert1" presStyleCnt="0"/>
      <dgm:spPr/>
    </dgm:pt>
    <dgm:pt modelId="{253667F3-89CA-4FC6-99DE-4F61D45AB198}" type="pres">
      <dgm:prSet presAssocID="{16FF51BD-432C-4A0B-93CB-E4B7DE9EF3A4}" presName="thickLine" presStyleLbl="alignNode1" presStyleIdx="1" presStyleCnt="7"/>
      <dgm:spPr/>
    </dgm:pt>
    <dgm:pt modelId="{B29CFAB0-7DB7-4C14-BC86-63FD5E6D45A7}" type="pres">
      <dgm:prSet presAssocID="{16FF51BD-432C-4A0B-93CB-E4B7DE9EF3A4}" presName="horz1" presStyleCnt="0"/>
      <dgm:spPr/>
    </dgm:pt>
    <dgm:pt modelId="{952AC40D-4CF0-4EA4-8142-0E020C766493}" type="pres">
      <dgm:prSet presAssocID="{16FF51BD-432C-4A0B-93CB-E4B7DE9EF3A4}" presName="tx1" presStyleLbl="revTx" presStyleIdx="1" presStyleCnt="7"/>
      <dgm:spPr/>
    </dgm:pt>
    <dgm:pt modelId="{9855F648-A2DB-4179-BFC8-CA125CEB3455}" type="pres">
      <dgm:prSet presAssocID="{16FF51BD-432C-4A0B-93CB-E4B7DE9EF3A4}" presName="vert1" presStyleCnt="0"/>
      <dgm:spPr/>
    </dgm:pt>
    <dgm:pt modelId="{7E0F34A7-FB48-4A94-AC72-E710B0D214B3}" type="pres">
      <dgm:prSet presAssocID="{79B3DF1F-B8DA-4058-B864-1CDD3DCD2814}" presName="thickLine" presStyleLbl="alignNode1" presStyleIdx="2" presStyleCnt="7"/>
      <dgm:spPr/>
    </dgm:pt>
    <dgm:pt modelId="{F9C86646-EE07-4BC6-89B8-7E4546F51AF2}" type="pres">
      <dgm:prSet presAssocID="{79B3DF1F-B8DA-4058-B864-1CDD3DCD2814}" presName="horz1" presStyleCnt="0"/>
      <dgm:spPr/>
    </dgm:pt>
    <dgm:pt modelId="{3A18448B-0446-4B43-8204-986DA864ECA7}" type="pres">
      <dgm:prSet presAssocID="{79B3DF1F-B8DA-4058-B864-1CDD3DCD2814}" presName="tx1" presStyleLbl="revTx" presStyleIdx="2" presStyleCnt="7"/>
      <dgm:spPr/>
    </dgm:pt>
    <dgm:pt modelId="{B0C5DBEF-21F3-42CC-9D5B-DDE0B22CB586}" type="pres">
      <dgm:prSet presAssocID="{79B3DF1F-B8DA-4058-B864-1CDD3DCD2814}" presName="vert1" presStyleCnt="0"/>
      <dgm:spPr/>
    </dgm:pt>
    <dgm:pt modelId="{1616FF1F-3C84-435F-BEFE-DC41C0497CB4}" type="pres">
      <dgm:prSet presAssocID="{091EB797-64C3-4FFB-A591-F9CAA454F64D}" presName="thickLine" presStyleLbl="alignNode1" presStyleIdx="3" presStyleCnt="7"/>
      <dgm:spPr/>
    </dgm:pt>
    <dgm:pt modelId="{98724057-49A5-4260-BDC9-92041BC3EBE0}" type="pres">
      <dgm:prSet presAssocID="{091EB797-64C3-4FFB-A591-F9CAA454F64D}" presName="horz1" presStyleCnt="0"/>
      <dgm:spPr/>
    </dgm:pt>
    <dgm:pt modelId="{A5E99D66-E917-4248-A493-1D731DF2A542}" type="pres">
      <dgm:prSet presAssocID="{091EB797-64C3-4FFB-A591-F9CAA454F64D}" presName="tx1" presStyleLbl="revTx" presStyleIdx="3" presStyleCnt="7"/>
      <dgm:spPr/>
    </dgm:pt>
    <dgm:pt modelId="{0849EB43-17B5-4114-8247-ED7BE925097B}" type="pres">
      <dgm:prSet presAssocID="{091EB797-64C3-4FFB-A591-F9CAA454F64D}" presName="vert1" presStyleCnt="0"/>
      <dgm:spPr/>
    </dgm:pt>
    <dgm:pt modelId="{477AB0BD-2796-4529-9EBB-D9B20287E763}" type="pres">
      <dgm:prSet presAssocID="{29B20168-09F9-435B-9351-57F41D8CDE2B}" presName="thickLine" presStyleLbl="alignNode1" presStyleIdx="4" presStyleCnt="7"/>
      <dgm:spPr/>
    </dgm:pt>
    <dgm:pt modelId="{69CA41B4-3D78-4D31-A722-5DA2257303B9}" type="pres">
      <dgm:prSet presAssocID="{29B20168-09F9-435B-9351-57F41D8CDE2B}" presName="horz1" presStyleCnt="0"/>
      <dgm:spPr/>
    </dgm:pt>
    <dgm:pt modelId="{9E2CCB8B-B0FD-4298-A792-FF6DDF76CA26}" type="pres">
      <dgm:prSet presAssocID="{29B20168-09F9-435B-9351-57F41D8CDE2B}" presName="tx1" presStyleLbl="revTx" presStyleIdx="4" presStyleCnt="7"/>
      <dgm:spPr/>
    </dgm:pt>
    <dgm:pt modelId="{D6BF5D87-E46F-4F59-8B76-2B145C38F74F}" type="pres">
      <dgm:prSet presAssocID="{29B20168-09F9-435B-9351-57F41D8CDE2B}" presName="vert1" presStyleCnt="0"/>
      <dgm:spPr/>
    </dgm:pt>
    <dgm:pt modelId="{61E8CA80-E737-4B7A-B045-30AD4B46D7E1}" type="pres">
      <dgm:prSet presAssocID="{28C1B8A4-7E14-4C11-AC3F-F4E9A3CCFD2A}" presName="thickLine" presStyleLbl="alignNode1" presStyleIdx="5" presStyleCnt="7"/>
      <dgm:spPr/>
    </dgm:pt>
    <dgm:pt modelId="{37375E99-EBE0-4050-A71D-5B412D7E955C}" type="pres">
      <dgm:prSet presAssocID="{28C1B8A4-7E14-4C11-AC3F-F4E9A3CCFD2A}" presName="horz1" presStyleCnt="0"/>
      <dgm:spPr/>
    </dgm:pt>
    <dgm:pt modelId="{5845BB43-E8F7-4440-BAB3-E5B862BF8B6F}" type="pres">
      <dgm:prSet presAssocID="{28C1B8A4-7E14-4C11-AC3F-F4E9A3CCFD2A}" presName="tx1" presStyleLbl="revTx" presStyleIdx="5" presStyleCnt="7"/>
      <dgm:spPr/>
    </dgm:pt>
    <dgm:pt modelId="{FBD44C6B-E487-4C34-9046-6B6938A88B49}" type="pres">
      <dgm:prSet presAssocID="{28C1B8A4-7E14-4C11-AC3F-F4E9A3CCFD2A}" presName="vert1" presStyleCnt="0"/>
      <dgm:spPr/>
    </dgm:pt>
    <dgm:pt modelId="{EBBA8504-E579-41F1-8EE9-9CE348A8C795}" type="pres">
      <dgm:prSet presAssocID="{3F573297-3A5F-4946-8924-10D015FF3896}" presName="thickLine" presStyleLbl="alignNode1" presStyleIdx="6" presStyleCnt="7"/>
      <dgm:spPr/>
    </dgm:pt>
    <dgm:pt modelId="{2D4CA105-CFCF-4A90-9091-332D61AEDD94}" type="pres">
      <dgm:prSet presAssocID="{3F573297-3A5F-4946-8924-10D015FF3896}" presName="horz1" presStyleCnt="0"/>
      <dgm:spPr/>
    </dgm:pt>
    <dgm:pt modelId="{AA2713FA-21DA-45B2-A2EA-AC4711A7B6CA}" type="pres">
      <dgm:prSet presAssocID="{3F573297-3A5F-4946-8924-10D015FF3896}" presName="tx1" presStyleLbl="revTx" presStyleIdx="6" presStyleCnt="7"/>
      <dgm:spPr/>
    </dgm:pt>
    <dgm:pt modelId="{18C2EC92-8B12-4240-9F4A-A7D51ACF5E76}" type="pres">
      <dgm:prSet presAssocID="{3F573297-3A5F-4946-8924-10D015FF3896}" presName="vert1" presStyleCnt="0"/>
      <dgm:spPr/>
    </dgm:pt>
  </dgm:ptLst>
  <dgm:cxnLst>
    <dgm:cxn modelId="{B5377703-BC32-4EEA-8B2A-2EF51F5A6075}" type="presOf" srcId="{0DCF59C9-B30A-4311-AF98-0FB28A66B53C}" destId="{AD73E2A0-D626-49B2-A20B-1D0C202F8557}" srcOrd="0" destOrd="0" presId="urn:microsoft.com/office/officeart/2008/layout/LinedList"/>
    <dgm:cxn modelId="{FC67F219-2FB5-473E-B490-C70207EBB6CD}" type="presOf" srcId="{28C1B8A4-7E14-4C11-AC3F-F4E9A3CCFD2A}" destId="{5845BB43-E8F7-4440-BAB3-E5B862BF8B6F}" srcOrd="0" destOrd="0" presId="urn:microsoft.com/office/officeart/2008/layout/LinedList"/>
    <dgm:cxn modelId="{6A7E831E-A456-49AC-9F66-F46D050176A2}" type="presOf" srcId="{29B20168-09F9-435B-9351-57F41D8CDE2B}" destId="{9E2CCB8B-B0FD-4298-A792-FF6DDF76CA26}" srcOrd="0" destOrd="0" presId="urn:microsoft.com/office/officeart/2008/layout/LinedList"/>
    <dgm:cxn modelId="{B3F7F82D-7EA9-4682-8213-D56D3EDF24F8}" srcId="{0568A802-9D0D-4114-ABA1-15284C2AD0B6}" destId="{091EB797-64C3-4FFB-A591-F9CAA454F64D}" srcOrd="3" destOrd="0" parTransId="{9AB0CD34-956D-4741-A9A1-DF5D9F7102D2}" sibTransId="{2D24267D-8AAC-441B-8D1B-7947C04DA6C3}"/>
    <dgm:cxn modelId="{5775CB63-FC0E-430C-8BF2-7997DBA03D02}" type="presOf" srcId="{79B3DF1F-B8DA-4058-B864-1CDD3DCD2814}" destId="{3A18448B-0446-4B43-8204-986DA864ECA7}" srcOrd="0" destOrd="0" presId="urn:microsoft.com/office/officeart/2008/layout/LinedList"/>
    <dgm:cxn modelId="{AFDAE363-D283-40A1-AE0F-CE9389598A07}" srcId="{0568A802-9D0D-4114-ABA1-15284C2AD0B6}" destId="{0DCF59C9-B30A-4311-AF98-0FB28A66B53C}" srcOrd="0" destOrd="0" parTransId="{356F3509-69E8-4ACB-8FE3-2966D8F9C468}" sibTransId="{F70B71BB-72BB-4C59-A533-4DFDCABD5EED}"/>
    <dgm:cxn modelId="{89191C71-D4C1-4F20-ABD5-E62E28E4BF21}" type="presOf" srcId="{0568A802-9D0D-4114-ABA1-15284C2AD0B6}" destId="{7D32D399-A3CE-4608-89C9-E62C4959F70F}" srcOrd="0" destOrd="0" presId="urn:microsoft.com/office/officeart/2008/layout/LinedList"/>
    <dgm:cxn modelId="{7ED5DC73-1D50-4E94-AE31-0F16885B035D}" srcId="{0568A802-9D0D-4114-ABA1-15284C2AD0B6}" destId="{28C1B8A4-7E14-4C11-AC3F-F4E9A3CCFD2A}" srcOrd="5" destOrd="0" parTransId="{8FFBFCD8-B595-425B-A0FD-29F30615C74B}" sibTransId="{24FA51DA-0F9E-4242-9BBF-B2004ADA2503}"/>
    <dgm:cxn modelId="{2B95417D-8BEB-44EB-8181-E3A7CE98408D}" srcId="{0568A802-9D0D-4114-ABA1-15284C2AD0B6}" destId="{3F573297-3A5F-4946-8924-10D015FF3896}" srcOrd="6" destOrd="0" parTransId="{2BAC5C9D-36F4-4787-95D4-25912F85B76A}" sibTransId="{5B7030D0-05EA-426D-B256-184F8626088C}"/>
    <dgm:cxn modelId="{4ED74698-D538-44E9-9EE1-735E4F092C5F}" srcId="{0568A802-9D0D-4114-ABA1-15284C2AD0B6}" destId="{16FF51BD-432C-4A0B-93CB-E4B7DE9EF3A4}" srcOrd="1" destOrd="0" parTransId="{2A71C379-C975-4B6F-96FE-FEFEA9112FCB}" sibTransId="{71A67433-7EDB-4495-A932-02C2B8408F7E}"/>
    <dgm:cxn modelId="{C346339A-98E4-43FA-B0AD-FAF83A4F6076}" type="presOf" srcId="{091EB797-64C3-4FFB-A591-F9CAA454F64D}" destId="{A5E99D66-E917-4248-A493-1D731DF2A542}" srcOrd="0" destOrd="0" presId="urn:microsoft.com/office/officeart/2008/layout/LinedList"/>
    <dgm:cxn modelId="{8B69DFB7-F918-4EA1-A840-351CEC8BAB61}" srcId="{0568A802-9D0D-4114-ABA1-15284C2AD0B6}" destId="{79B3DF1F-B8DA-4058-B864-1CDD3DCD2814}" srcOrd="2" destOrd="0" parTransId="{17C76CB5-F1EB-4DDB-A774-455D90333047}" sibTransId="{F654A831-91EE-4416-BFB0-C7EF2BEB1C4E}"/>
    <dgm:cxn modelId="{315222B8-6A52-44E7-B15F-C1EED0EF390C}" srcId="{0568A802-9D0D-4114-ABA1-15284C2AD0B6}" destId="{29B20168-09F9-435B-9351-57F41D8CDE2B}" srcOrd="4" destOrd="0" parTransId="{4E6C5B62-D1C4-482C-B245-D421984F8D7F}" sibTransId="{77B1B3D8-9A23-4CF7-85E2-66BFCACF4287}"/>
    <dgm:cxn modelId="{273D34DC-945D-4BF1-A94A-554C8E97528C}" type="presOf" srcId="{16FF51BD-432C-4A0B-93CB-E4B7DE9EF3A4}" destId="{952AC40D-4CF0-4EA4-8142-0E020C766493}" srcOrd="0" destOrd="0" presId="urn:microsoft.com/office/officeart/2008/layout/LinedList"/>
    <dgm:cxn modelId="{9F80B6F9-E5C5-41BB-B51E-8CCBFD6D8094}" type="presOf" srcId="{3F573297-3A5F-4946-8924-10D015FF3896}" destId="{AA2713FA-21DA-45B2-A2EA-AC4711A7B6CA}" srcOrd="0" destOrd="0" presId="urn:microsoft.com/office/officeart/2008/layout/LinedList"/>
    <dgm:cxn modelId="{64D05734-D27B-4E5E-8628-79011AF10242}" type="presParOf" srcId="{7D32D399-A3CE-4608-89C9-E62C4959F70F}" destId="{EA16ACD5-4CC7-4A9B-BAA6-FFF431DDE270}" srcOrd="0" destOrd="0" presId="urn:microsoft.com/office/officeart/2008/layout/LinedList"/>
    <dgm:cxn modelId="{FB311125-E407-41E1-8152-38A1FCDE8500}" type="presParOf" srcId="{7D32D399-A3CE-4608-89C9-E62C4959F70F}" destId="{04DF4A3A-4B4D-480F-85FC-888C1B47C07A}" srcOrd="1" destOrd="0" presId="urn:microsoft.com/office/officeart/2008/layout/LinedList"/>
    <dgm:cxn modelId="{89FA8457-BD01-41DA-9BD9-770C82951473}" type="presParOf" srcId="{04DF4A3A-4B4D-480F-85FC-888C1B47C07A}" destId="{AD73E2A0-D626-49B2-A20B-1D0C202F8557}" srcOrd="0" destOrd="0" presId="urn:microsoft.com/office/officeart/2008/layout/LinedList"/>
    <dgm:cxn modelId="{D2AED882-58C2-4314-AC92-C0525B250C77}" type="presParOf" srcId="{04DF4A3A-4B4D-480F-85FC-888C1B47C07A}" destId="{44540BB8-3254-477F-9A1A-9F81D21BB7FC}" srcOrd="1" destOrd="0" presId="urn:microsoft.com/office/officeart/2008/layout/LinedList"/>
    <dgm:cxn modelId="{A3DFAF9D-022A-4CA6-B2E9-7475E32FE9C3}" type="presParOf" srcId="{7D32D399-A3CE-4608-89C9-E62C4959F70F}" destId="{253667F3-89CA-4FC6-99DE-4F61D45AB198}" srcOrd="2" destOrd="0" presId="urn:microsoft.com/office/officeart/2008/layout/LinedList"/>
    <dgm:cxn modelId="{6441AC9B-BC73-4645-9D5A-BB424644044E}" type="presParOf" srcId="{7D32D399-A3CE-4608-89C9-E62C4959F70F}" destId="{B29CFAB0-7DB7-4C14-BC86-63FD5E6D45A7}" srcOrd="3" destOrd="0" presId="urn:microsoft.com/office/officeart/2008/layout/LinedList"/>
    <dgm:cxn modelId="{ED4477BA-BF65-4A55-822F-F330B07E9004}" type="presParOf" srcId="{B29CFAB0-7DB7-4C14-BC86-63FD5E6D45A7}" destId="{952AC40D-4CF0-4EA4-8142-0E020C766493}" srcOrd="0" destOrd="0" presId="urn:microsoft.com/office/officeart/2008/layout/LinedList"/>
    <dgm:cxn modelId="{AAE035CA-AEAC-488B-BC92-6D5D1535BC69}" type="presParOf" srcId="{B29CFAB0-7DB7-4C14-BC86-63FD5E6D45A7}" destId="{9855F648-A2DB-4179-BFC8-CA125CEB3455}" srcOrd="1" destOrd="0" presId="urn:microsoft.com/office/officeart/2008/layout/LinedList"/>
    <dgm:cxn modelId="{531D4F5A-9A57-4C8A-85CD-131FD94188C2}" type="presParOf" srcId="{7D32D399-A3CE-4608-89C9-E62C4959F70F}" destId="{7E0F34A7-FB48-4A94-AC72-E710B0D214B3}" srcOrd="4" destOrd="0" presId="urn:microsoft.com/office/officeart/2008/layout/LinedList"/>
    <dgm:cxn modelId="{EB3C346A-8273-4973-9D31-EC5C16B29B81}" type="presParOf" srcId="{7D32D399-A3CE-4608-89C9-E62C4959F70F}" destId="{F9C86646-EE07-4BC6-89B8-7E4546F51AF2}" srcOrd="5" destOrd="0" presId="urn:microsoft.com/office/officeart/2008/layout/LinedList"/>
    <dgm:cxn modelId="{61D56EA6-22F6-4B38-B18C-78E8CFF8796B}" type="presParOf" srcId="{F9C86646-EE07-4BC6-89B8-7E4546F51AF2}" destId="{3A18448B-0446-4B43-8204-986DA864ECA7}" srcOrd="0" destOrd="0" presId="urn:microsoft.com/office/officeart/2008/layout/LinedList"/>
    <dgm:cxn modelId="{4BB89477-E8A9-4E66-AB20-E0D91CA93402}" type="presParOf" srcId="{F9C86646-EE07-4BC6-89B8-7E4546F51AF2}" destId="{B0C5DBEF-21F3-42CC-9D5B-DDE0B22CB586}" srcOrd="1" destOrd="0" presId="urn:microsoft.com/office/officeart/2008/layout/LinedList"/>
    <dgm:cxn modelId="{C3B2831A-1979-4792-A45B-A28AEC6C451B}" type="presParOf" srcId="{7D32D399-A3CE-4608-89C9-E62C4959F70F}" destId="{1616FF1F-3C84-435F-BEFE-DC41C0497CB4}" srcOrd="6" destOrd="0" presId="urn:microsoft.com/office/officeart/2008/layout/LinedList"/>
    <dgm:cxn modelId="{3A6F527F-0ED1-4D66-9699-6862A919E5B1}" type="presParOf" srcId="{7D32D399-A3CE-4608-89C9-E62C4959F70F}" destId="{98724057-49A5-4260-BDC9-92041BC3EBE0}" srcOrd="7" destOrd="0" presId="urn:microsoft.com/office/officeart/2008/layout/LinedList"/>
    <dgm:cxn modelId="{EA5236EA-A22B-468C-B652-2D4E1A14A56F}" type="presParOf" srcId="{98724057-49A5-4260-BDC9-92041BC3EBE0}" destId="{A5E99D66-E917-4248-A493-1D731DF2A542}" srcOrd="0" destOrd="0" presId="urn:microsoft.com/office/officeart/2008/layout/LinedList"/>
    <dgm:cxn modelId="{4D22D0EA-90DF-42AA-A982-608ACF03B42C}" type="presParOf" srcId="{98724057-49A5-4260-BDC9-92041BC3EBE0}" destId="{0849EB43-17B5-4114-8247-ED7BE925097B}" srcOrd="1" destOrd="0" presId="urn:microsoft.com/office/officeart/2008/layout/LinedList"/>
    <dgm:cxn modelId="{202F6B01-A5FE-47AF-808A-5A67EE71F156}" type="presParOf" srcId="{7D32D399-A3CE-4608-89C9-E62C4959F70F}" destId="{477AB0BD-2796-4529-9EBB-D9B20287E763}" srcOrd="8" destOrd="0" presId="urn:microsoft.com/office/officeart/2008/layout/LinedList"/>
    <dgm:cxn modelId="{A231BBB4-9317-4FB3-B3EF-B0080A5C00D9}" type="presParOf" srcId="{7D32D399-A3CE-4608-89C9-E62C4959F70F}" destId="{69CA41B4-3D78-4D31-A722-5DA2257303B9}" srcOrd="9" destOrd="0" presId="urn:microsoft.com/office/officeart/2008/layout/LinedList"/>
    <dgm:cxn modelId="{383F01EA-9EBD-4954-A868-A3DE0FF900E5}" type="presParOf" srcId="{69CA41B4-3D78-4D31-A722-5DA2257303B9}" destId="{9E2CCB8B-B0FD-4298-A792-FF6DDF76CA26}" srcOrd="0" destOrd="0" presId="urn:microsoft.com/office/officeart/2008/layout/LinedList"/>
    <dgm:cxn modelId="{E73266A6-7D33-4D2F-8900-8B070015D033}" type="presParOf" srcId="{69CA41B4-3D78-4D31-A722-5DA2257303B9}" destId="{D6BF5D87-E46F-4F59-8B76-2B145C38F74F}" srcOrd="1" destOrd="0" presId="urn:microsoft.com/office/officeart/2008/layout/LinedList"/>
    <dgm:cxn modelId="{1E983B9A-760B-4019-B668-96DBB62BDFE8}" type="presParOf" srcId="{7D32D399-A3CE-4608-89C9-E62C4959F70F}" destId="{61E8CA80-E737-4B7A-B045-30AD4B46D7E1}" srcOrd="10" destOrd="0" presId="urn:microsoft.com/office/officeart/2008/layout/LinedList"/>
    <dgm:cxn modelId="{814CAB27-6EFC-4AAE-9B8B-DD8055F4105D}" type="presParOf" srcId="{7D32D399-A3CE-4608-89C9-E62C4959F70F}" destId="{37375E99-EBE0-4050-A71D-5B412D7E955C}" srcOrd="11" destOrd="0" presId="urn:microsoft.com/office/officeart/2008/layout/LinedList"/>
    <dgm:cxn modelId="{B7ACE3DB-120D-4A0F-9A9A-F8BD8206DF68}" type="presParOf" srcId="{37375E99-EBE0-4050-A71D-5B412D7E955C}" destId="{5845BB43-E8F7-4440-BAB3-E5B862BF8B6F}" srcOrd="0" destOrd="0" presId="urn:microsoft.com/office/officeart/2008/layout/LinedList"/>
    <dgm:cxn modelId="{15DC98FE-FFEE-465A-9FBC-A8E94F7896EB}" type="presParOf" srcId="{37375E99-EBE0-4050-A71D-5B412D7E955C}" destId="{FBD44C6B-E487-4C34-9046-6B6938A88B49}" srcOrd="1" destOrd="0" presId="urn:microsoft.com/office/officeart/2008/layout/LinedList"/>
    <dgm:cxn modelId="{49CFB818-28B0-4605-83BB-BC687EF83FF7}" type="presParOf" srcId="{7D32D399-A3CE-4608-89C9-E62C4959F70F}" destId="{EBBA8504-E579-41F1-8EE9-9CE348A8C795}" srcOrd="12" destOrd="0" presId="urn:microsoft.com/office/officeart/2008/layout/LinedList"/>
    <dgm:cxn modelId="{B8F0100A-88DF-4251-8768-BC7BDE7B0CDE}" type="presParOf" srcId="{7D32D399-A3CE-4608-89C9-E62C4959F70F}" destId="{2D4CA105-CFCF-4A90-9091-332D61AEDD94}" srcOrd="13" destOrd="0" presId="urn:microsoft.com/office/officeart/2008/layout/LinedList"/>
    <dgm:cxn modelId="{AE36FC57-4A20-4236-A3AD-879A1661398A}" type="presParOf" srcId="{2D4CA105-CFCF-4A90-9091-332D61AEDD94}" destId="{AA2713FA-21DA-45B2-A2EA-AC4711A7B6CA}" srcOrd="0" destOrd="0" presId="urn:microsoft.com/office/officeart/2008/layout/LinedList"/>
    <dgm:cxn modelId="{70B81974-2A13-44B9-80B2-56CBFD1CDBD8}" type="presParOf" srcId="{2D4CA105-CFCF-4A90-9091-332D61AEDD94}" destId="{18C2EC92-8B12-4240-9F4A-A7D51ACF5E76}" srcOrd="1" destOrd="0" presId="urn:microsoft.com/office/officeart/2008/layout/Lin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C9EDD52-56F9-429D-A02D-6A9EA6C1532F}" type="doc">
      <dgm:prSet loTypeId="urn:microsoft.com/office/officeart/2005/8/layout/vList2" loCatId="list" qsTypeId="urn:microsoft.com/office/officeart/2005/8/quickstyle/simple2" qsCatId="simple" csTypeId="urn:microsoft.com/office/officeart/2005/8/colors/colorful5" csCatId="colorful" phldr="1"/>
      <dgm:spPr/>
      <dgm:t>
        <a:bodyPr/>
        <a:lstStyle/>
        <a:p>
          <a:endParaRPr lang="en-US"/>
        </a:p>
      </dgm:t>
    </dgm:pt>
    <dgm:pt modelId="{45EFC17C-6EE2-4FC3-954C-D24DE0625D43}">
      <dgm:prSet/>
      <dgm:spPr/>
      <dgm:t>
        <a:bodyPr/>
        <a:lstStyle/>
        <a:p>
          <a:r>
            <a:rPr lang="en-US" baseline="0" dirty="0"/>
            <a:t>Case example</a:t>
          </a:r>
          <a:endParaRPr lang="en-US" dirty="0"/>
        </a:p>
      </dgm:t>
    </dgm:pt>
    <dgm:pt modelId="{EBB826B6-EFC6-4BDF-95C2-3F0418B8E126}" type="parTrans" cxnId="{EC40F30A-33AD-4726-8F1C-21CD47B7CE2A}">
      <dgm:prSet/>
      <dgm:spPr/>
      <dgm:t>
        <a:bodyPr/>
        <a:lstStyle/>
        <a:p>
          <a:endParaRPr lang="en-US"/>
        </a:p>
      </dgm:t>
    </dgm:pt>
    <dgm:pt modelId="{C4C1D782-934B-461B-8C2B-ECBBC1DFDF38}" type="sibTrans" cxnId="{EC40F30A-33AD-4726-8F1C-21CD47B7CE2A}">
      <dgm:prSet/>
      <dgm:spPr/>
      <dgm:t>
        <a:bodyPr/>
        <a:lstStyle/>
        <a:p>
          <a:endParaRPr lang="en-US"/>
        </a:p>
      </dgm:t>
    </dgm:pt>
    <dgm:pt modelId="{12AF8B06-5480-431A-9CF2-321AFADFD7F7}">
      <dgm:prSet/>
      <dgm:spPr/>
      <dgm:t>
        <a:bodyPr/>
        <a:lstStyle/>
        <a:p>
          <a:r>
            <a:rPr lang="en-US" baseline="0"/>
            <a:t>What happens if someone is found incompetent?</a:t>
          </a:r>
          <a:endParaRPr lang="en-US"/>
        </a:p>
      </dgm:t>
    </dgm:pt>
    <dgm:pt modelId="{5563C4D1-3D0D-4500-8E62-A0C60D10D864}" type="parTrans" cxnId="{5CB0F2CD-577A-4C27-9582-8CAC131E56C1}">
      <dgm:prSet/>
      <dgm:spPr/>
      <dgm:t>
        <a:bodyPr/>
        <a:lstStyle/>
        <a:p>
          <a:endParaRPr lang="en-US"/>
        </a:p>
      </dgm:t>
    </dgm:pt>
    <dgm:pt modelId="{2A9CB41B-3F75-440F-8AF9-1D8F4F52540C}" type="sibTrans" cxnId="{5CB0F2CD-577A-4C27-9582-8CAC131E56C1}">
      <dgm:prSet/>
      <dgm:spPr/>
      <dgm:t>
        <a:bodyPr/>
        <a:lstStyle/>
        <a:p>
          <a:endParaRPr lang="en-US"/>
        </a:p>
      </dgm:t>
    </dgm:pt>
    <dgm:pt modelId="{886BE815-0BB5-466E-AB58-B6080425C6A4}">
      <dgm:prSet/>
      <dgm:spPr/>
      <dgm:t>
        <a:bodyPr/>
        <a:lstStyle/>
        <a:p>
          <a:r>
            <a:rPr lang="en-US" baseline="0"/>
            <a:t>What if the defendant remains incompetent?</a:t>
          </a:r>
          <a:endParaRPr lang="en-US"/>
        </a:p>
      </dgm:t>
    </dgm:pt>
    <dgm:pt modelId="{4D29FD11-8AD0-4F7B-85DB-EC5C6A0B8DD6}" type="parTrans" cxnId="{F09575B3-2099-4FA6-9100-ECE12674A17F}">
      <dgm:prSet/>
      <dgm:spPr/>
      <dgm:t>
        <a:bodyPr/>
        <a:lstStyle/>
        <a:p>
          <a:endParaRPr lang="en-US"/>
        </a:p>
      </dgm:t>
    </dgm:pt>
    <dgm:pt modelId="{8DE4B625-DED6-4D7D-8916-AAF10A364AEE}" type="sibTrans" cxnId="{F09575B3-2099-4FA6-9100-ECE12674A17F}">
      <dgm:prSet/>
      <dgm:spPr/>
      <dgm:t>
        <a:bodyPr/>
        <a:lstStyle/>
        <a:p>
          <a:endParaRPr lang="en-US"/>
        </a:p>
      </dgm:t>
    </dgm:pt>
    <dgm:pt modelId="{5BA1BF6B-8BB2-4434-A517-4EC3FA554C6C}" type="pres">
      <dgm:prSet presAssocID="{1C9EDD52-56F9-429D-A02D-6A9EA6C1532F}" presName="linear" presStyleCnt="0">
        <dgm:presLayoutVars>
          <dgm:animLvl val="lvl"/>
          <dgm:resizeHandles val="exact"/>
        </dgm:presLayoutVars>
      </dgm:prSet>
      <dgm:spPr/>
    </dgm:pt>
    <dgm:pt modelId="{B18D674C-0E72-4FD9-9A33-CB5339C74D4E}" type="pres">
      <dgm:prSet presAssocID="{45EFC17C-6EE2-4FC3-954C-D24DE0625D43}" presName="parentText" presStyleLbl="node1" presStyleIdx="0" presStyleCnt="3" custLinFactNeighborX="-189" custLinFactNeighborY="-2777">
        <dgm:presLayoutVars>
          <dgm:chMax val="0"/>
          <dgm:bulletEnabled val="1"/>
        </dgm:presLayoutVars>
      </dgm:prSet>
      <dgm:spPr/>
    </dgm:pt>
    <dgm:pt modelId="{6D0F5DFD-5277-4198-9BF0-B722E4BAC1FF}" type="pres">
      <dgm:prSet presAssocID="{C4C1D782-934B-461B-8C2B-ECBBC1DFDF38}" presName="spacer" presStyleCnt="0"/>
      <dgm:spPr/>
    </dgm:pt>
    <dgm:pt modelId="{09C6FCFF-F126-4E24-90EE-9EDB17A4A5D4}" type="pres">
      <dgm:prSet presAssocID="{12AF8B06-5480-431A-9CF2-321AFADFD7F7}" presName="parentText" presStyleLbl="node1" presStyleIdx="1" presStyleCnt="3">
        <dgm:presLayoutVars>
          <dgm:chMax val="0"/>
          <dgm:bulletEnabled val="1"/>
        </dgm:presLayoutVars>
      </dgm:prSet>
      <dgm:spPr/>
    </dgm:pt>
    <dgm:pt modelId="{983F2FA7-CA5F-4A32-BCFC-EEDAC21CB6B3}" type="pres">
      <dgm:prSet presAssocID="{2A9CB41B-3F75-440F-8AF9-1D8F4F52540C}" presName="spacer" presStyleCnt="0"/>
      <dgm:spPr/>
    </dgm:pt>
    <dgm:pt modelId="{8CEF2660-5C08-44C9-812A-4AD4C3062CC0}" type="pres">
      <dgm:prSet presAssocID="{886BE815-0BB5-466E-AB58-B6080425C6A4}" presName="parentText" presStyleLbl="node1" presStyleIdx="2" presStyleCnt="3">
        <dgm:presLayoutVars>
          <dgm:chMax val="0"/>
          <dgm:bulletEnabled val="1"/>
        </dgm:presLayoutVars>
      </dgm:prSet>
      <dgm:spPr/>
    </dgm:pt>
  </dgm:ptLst>
  <dgm:cxnLst>
    <dgm:cxn modelId="{EC40F30A-33AD-4726-8F1C-21CD47B7CE2A}" srcId="{1C9EDD52-56F9-429D-A02D-6A9EA6C1532F}" destId="{45EFC17C-6EE2-4FC3-954C-D24DE0625D43}" srcOrd="0" destOrd="0" parTransId="{EBB826B6-EFC6-4BDF-95C2-3F0418B8E126}" sibTransId="{C4C1D782-934B-461B-8C2B-ECBBC1DFDF38}"/>
    <dgm:cxn modelId="{9951C366-70EA-403F-BE0E-0B0D1EA20F75}" type="presOf" srcId="{1C9EDD52-56F9-429D-A02D-6A9EA6C1532F}" destId="{5BA1BF6B-8BB2-4434-A517-4EC3FA554C6C}" srcOrd="0" destOrd="0" presId="urn:microsoft.com/office/officeart/2005/8/layout/vList2"/>
    <dgm:cxn modelId="{129B7E48-0711-4745-9959-8952DB0A8763}" type="presOf" srcId="{45EFC17C-6EE2-4FC3-954C-D24DE0625D43}" destId="{B18D674C-0E72-4FD9-9A33-CB5339C74D4E}" srcOrd="0" destOrd="0" presId="urn:microsoft.com/office/officeart/2005/8/layout/vList2"/>
    <dgm:cxn modelId="{DE585855-B11D-482B-AA6C-A4172F7C98A2}" type="presOf" srcId="{886BE815-0BB5-466E-AB58-B6080425C6A4}" destId="{8CEF2660-5C08-44C9-812A-4AD4C3062CC0}" srcOrd="0" destOrd="0" presId="urn:microsoft.com/office/officeart/2005/8/layout/vList2"/>
    <dgm:cxn modelId="{F09575B3-2099-4FA6-9100-ECE12674A17F}" srcId="{1C9EDD52-56F9-429D-A02D-6A9EA6C1532F}" destId="{886BE815-0BB5-466E-AB58-B6080425C6A4}" srcOrd="2" destOrd="0" parTransId="{4D29FD11-8AD0-4F7B-85DB-EC5C6A0B8DD6}" sibTransId="{8DE4B625-DED6-4D7D-8916-AAF10A364AEE}"/>
    <dgm:cxn modelId="{5CB0F2CD-577A-4C27-9582-8CAC131E56C1}" srcId="{1C9EDD52-56F9-429D-A02D-6A9EA6C1532F}" destId="{12AF8B06-5480-431A-9CF2-321AFADFD7F7}" srcOrd="1" destOrd="0" parTransId="{5563C4D1-3D0D-4500-8E62-A0C60D10D864}" sibTransId="{2A9CB41B-3F75-440F-8AF9-1D8F4F52540C}"/>
    <dgm:cxn modelId="{0DB374FC-A9A4-4B40-9A14-490819B5A6D6}" type="presOf" srcId="{12AF8B06-5480-431A-9CF2-321AFADFD7F7}" destId="{09C6FCFF-F126-4E24-90EE-9EDB17A4A5D4}" srcOrd="0" destOrd="0" presId="urn:microsoft.com/office/officeart/2005/8/layout/vList2"/>
    <dgm:cxn modelId="{5479B45F-9DA7-4BCF-9414-BC3B8BBEB6D4}" type="presParOf" srcId="{5BA1BF6B-8BB2-4434-A517-4EC3FA554C6C}" destId="{B18D674C-0E72-4FD9-9A33-CB5339C74D4E}" srcOrd="0" destOrd="0" presId="urn:microsoft.com/office/officeart/2005/8/layout/vList2"/>
    <dgm:cxn modelId="{0038A7C5-F49A-4DC7-9C3D-F73CED5E0144}" type="presParOf" srcId="{5BA1BF6B-8BB2-4434-A517-4EC3FA554C6C}" destId="{6D0F5DFD-5277-4198-9BF0-B722E4BAC1FF}" srcOrd="1" destOrd="0" presId="urn:microsoft.com/office/officeart/2005/8/layout/vList2"/>
    <dgm:cxn modelId="{E14693D0-796F-4D7A-A7F3-79DBD838BAF8}" type="presParOf" srcId="{5BA1BF6B-8BB2-4434-A517-4EC3FA554C6C}" destId="{09C6FCFF-F126-4E24-90EE-9EDB17A4A5D4}" srcOrd="2" destOrd="0" presId="urn:microsoft.com/office/officeart/2005/8/layout/vList2"/>
    <dgm:cxn modelId="{880C7D86-FEA8-4731-9162-EF04E5B17E04}" type="presParOf" srcId="{5BA1BF6B-8BB2-4434-A517-4EC3FA554C6C}" destId="{983F2FA7-CA5F-4A32-BCFC-EEDAC21CB6B3}" srcOrd="3" destOrd="0" presId="urn:microsoft.com/office/officeart/2005/8/layout/vList2"/>
    <dgm:cxn modelId="{AF0CB4D4-3D3E-4038-A9F2-486AB0831168}" type="presParOf" srcId="{5BA1BF6B-8BB2-4434-A517-4EC3FA554C6C}" destId="{8CEF2660-5C08-44C9-812A-4AD4C3062CC0}" srcOrd="4"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68864AC-5AB2-4C82-A9F3-987433F716E6}"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A9B1397B-FF6B-4F1C-947E-DCEAD324BE20}">
      <dgm:prSet/>
      <dgm:spPr/>
      <dgm:t>
        <a:bodyPr/>
        <a:lstStyle/>
        <a:p>
          <a:r>
            <a:rPr lang="en-US" dirty="0"/>
            <a:t>Competency reports look at whether the accused individual is competent </a:t>
          </a:r>
          <a:r>
            <a:rPr lang="en-US" b="1" i="1" dirty="0"/>
            <a:t>now</a:t>
          </a:r>
          <a:r>
            <a:rPr lang="en-US" i="1" dirty="0"/>
            <a:t>  </a:t>
          </a:r>
          <a:r>
            <a:rPr lang="en-US" dirty="0"/>
            <a:t>:  can be found Incompetent to Stand Trial and then later found CST</a:t>
          </a:r>
        </a:p>
      </dgm:t>
    </dgm:pt>
    <dgm:pt modelId="{FDBDF6F8-AB9B-4B19-94EE-5210DD6CF6E1}" type="parTrans" cxnId="{2C8089CD-50F3-44B6-89DA-570C2006C37B}">
      <dgm:prSet/>
      <dgm:spPr/>
      <dgm:t>
        <a:bodyPr/>
        <a:lstStyle/>
        <a:p>
          <a:endParaRPr lang="en-US"/>
        </a:p>
      </dgm:t>
    </dgm:pt>
    <dgm:pt modelId="{8F5ED7EE-04CF-4C8F-AD3A-4BF4934E6D92}" type="sibTrans" cxnId="{2C8089CD-50F3-44B6-89DA-570C2006C37B}">
      <dgm:prSet/>
      <dgm:spPr/>
      <dgm:t>
        <a:bodyPr/>
        <a:lstStyle/>
        <a:p>
          <a:endParaRPr lang="en-US"/>
        </a:p>
      </dgm:t>
    </dgm:pt>
    <dgm:pt modelId="{9AC689A7-24C3-4E96-95B1-4BAAE54741AB}">
      <dgm:prSet/>
      <dgm:spPr/>
      <dgm:t>
        <a:bodyPr/>
        <a:lstStyle/>
        <a:p>
          <a:r>
            <a:rPr lang="en-US"/>
            <a:t>Criminal Responsibility looks at the mental status at the time of the crime </a:t>
          </a:r>
        </a:p>
      </dgm:t>
    </dgm:pt>
    <dgm:pt modelId="{4278B3D1-92EE-4A80-9B3E-453061CE7F49}" type="parTrans" cxnId="{51C1CE6C-232D-494D-824E-BE0EB18F5407}">
      <dgm:prSet/>
      <dgm:spPr/>
      <dgm:t>
        <a:bodyPr/>
        <a:lstStyle/>
        <a:p>
          <a:endParaRPr lang="en-US"/>
        </a:p>
      </dgm:t>
    </dgm:pt>
    <dgm:pt modelId="{4F5FE91A-0ADD-450C-803B-54C0570C483B}" type="sibTrans" cxnId="{51C1CE6C-232D-494D-824E-BE0EB18F5407}">
      <dgm:prSet/>
      <dgm:spPr/>
      <dgm:t>
        <a:bodyPr/>
        <a:lstStyle/>
        <a:p>
          <a:endParaRPr lang="en-US"/>
        </a:p>
      </dgm:t>
    </dgm:pt>
    <dgm:pt modelId="{DFEF7C74-F45D-4561-9BF6-BB505C640FC8}">
      <dgm:prSet/>
      <dgm:spPr/>
      <dgm:t>
        <a:bodyPr/>
        <a:lstStyle/>
        <a:p>
          <a:r>
            <a:rPr lang="en-US"/>
            <a:t>Example of CR case</a:t>
          </a:r>
        </a:p>
      </dgm:t>
    </dgm:pt>
    <dgm:pt modelId="{9414C6B1-DF82-4548-AAEB-3DE04F80B672}" type="parTrans" cxnId="{0960971D-3C03-4601-916E-28E57B4CDFF1}">
      <dgm:prSet/>
      <dgm:spPr/>
      <dgm:t>
        <a:bodyPr/>
        <a:lstStyle/>
        <a:p>
          <a:endParaRPr lang="en-US"/>
        </a:p>
      </dgm:t>
    </dgm:pt>
    <dgm:pt modelId="{739C5281-7C6D-4228-A93F-40863DBB7BB4}" type="sibTrans" cxnId="{0960971D-3C03-4601-916E-28E57B4CDFF1}">
      <dgm:prSet/>
      <dgm:spPr/>
      <dgm:t>
        <a:bodyPr/>
        <a:lstStyle/>
        <a:p>
          <a:endParaRPr lang="en-US"/>
        </a:p>
      </dgm:t>
    </dgm:pt>
    <dgm:pt modelId="{7EC93CE0-DDB8-4C42-8283-B86A49D3577A}" type="pres">
      <dgm:prSet presAssocID="{668864AC-5AB2-4C82-A9F3-987433F716E6}" presName="linear" presStyleCnt="0">
        <dgm:presLayoutVars>
          <dgm:animLvl val="lvl"/>
          <dgm:resizeHandles val="exact"/>
        </dgm:presLayoutVars>
      </dgm:prSet>
      <dgm:spPr/>
    </dgm:pt>
    <dgm:pt modelId="{5F55A6A1-B0F8-4940-9EA0-ADF74FB4270C}" type="pres">
      <dgm:prSet presAssocID="{A9B1397B-FF6B-4F1C-947E-DCEAD324BE20}" presName="parentText" presStyleLbl="node1" presStyleIdx="0" presStyleCnt="3">
        <dgm:presLayoutVars>
          <dgm:chMax val="0"/>
          <dgm:bulletEnabled val="1"/>
        </dgm:presLayoutVars>
      </dgm:prSet>
      <dgm:spPr/>
    </dgm:pt>
    <dgm:pt modelId="{424434B1-3F76-4E87-8F68-983A5C5D8578}" type="pres">
      <dgm:prSet presAssocID="{8F5ED7EE-04CF-4C8F-AD3A-4BF4934E6D92}" presName="spacer" presStyleCnt="0"/>
      <dgm:spPr/>
    </dgm:pt>
    <dgm:pt modelId="{63AFA357-7E8C-481F-9A19-433B240B28E7}" type="pres">
      <dgm:prSet presAssocID="{9AC689A7-24C3-4E96-95B1-4BAAE54741AB}" presName="parentText" presStyleLbl="node1" presStyleIdx="1" presStyleCnt="3">
        <dgm:presLayoutVars>
          <dgm:chMax val="0"/>
          <dgm:bulletEnabled val="1"/>
        </dgm:presLayoutVars>
      </dgm:prSet>
      <dgm:spPr/>
    </dgm:pt>
    <dgm:pt modelId="{1F974789-88DB-4DD1-B595-946F97B9F8E8}" type="pres">
      <dgm:prSet presAssocID="{4F5FE91A-0ADD-450C-803B-54C0570C483B}" presName="spacer" presStyleCnt="0"/>
      <dgm:spPr/>
    </dgm:pt>
    <dgm:pt modelId="{B61C0DB0-C889-4ABE-B775-D86CB5A7D4BE}" type="pres">
      <dgm:prSet presAssocID="{DFEF7C74-F45D-4561-9BF6-BB505C640FC8}" presName="parentText" presStyleLbl="node1" presStyleIdx="2" presStyleCnt="3">
        <dgm:presLayoutVars>
          <dgm:chMax val="0"/>
          <dgm:bulletEnabled val="1"/>
        </dgm:presLayoutVars>
      </dgm:prSet>
      <dgm:spPr/>
    </dgm:pt>
  </dgm:ptLst>
  <dgm:cxnLst>
    <dgm:cxn modelId="{0960971D-3C03-4601-916E-28E57B4CDFF1}" srcId="{668864AC-5AB2-4C82-A9F3-987433F716E6}" destId="{DFEF7C74-F45D-4561-9BF6-BB505C640FC8}" srcOrd="2" destOrd="0" parTransId="{9414C6B1-DF82-4548-AAEB-3DE04F80B672}" sibTransId="{739C5281-7C6D-4228-A93F-40863DBB7BB4}"/>
    <dgm:cxn modelId="{4CD40D1E-4349-4A71-B4C3-3BA35110B763}" type="presOf" srcId="{A9B1397B-FF6B-4F1C-947E-DCEAD324BE20}" destId="{5F55A6A1-B0F8-4940-9EA0-ADF74FB4270C}" srcOrd="0" destOrd="0" presId="urn:microsoft.com/office/officeart/2005/8/layout/vList2"/>
    <dgm:cxn modelId="{E839034B-38E0-4557-BBFE-9401420C7742}" type="presOf" srcId="{9AC689A7-24C3-4E96-95B1-4BAAE54741AB}" destId="{63AFA357-7E8C-481F-9A19-433B240B28E7}" srcOrd="0" destOrd="0" presId="urn:microsoft.com/office/officeart/2005/8/layout/vList2"/>
    <dgm:cxn modelId="{51C1CE6C-232D-494D-824E-BE0EB18F5407}" srcId="{668864AC-5AB2-4C82-A9F3-987433F716E6}" destId="{9AC689A7-24C3-4E96-95B1-4BAAE54741AB}" srcOrd="1" destOrd="0" parTransId="{4278B3D1-92EE-4A80-9B3E-453061CE7F49}" sibTransId="{4F5FE91A-0ADD-450C-803B-54C0570C483B}"/>
    <dgm:cxn modelId="{A735AE8C-D65B-4DDA-B2C4-FC5F9517F81C}" type="presOf" srcId="{668864AC-5AB2-4C82-A9F3-987433F716E6}" destId="{7EC93CE0-DDB8-4C42-8283-B86A49D3577A}" srcOrd="0" destOrd="0" presId="urn:microsoft.com/office/officeart/2005/8/layout/vList2"/>
    <dgm:cxn modelId="{4F524CBB-5D64-448C-A053-B719A54F0BF1}" type="presOf" srcId="{DFEF7C74-F45D-4561-9BF6-BB505C640FC8}" destId="{B61C0DB0-C889-4ABE-B775-D86CB5A7D4BE}" srcOrd="0" destOrd="0" presId="urn:microsoft.com/office/officeart/2005/8/layout/vList2"/>
    <dgm:cxn modelId="{2C8089CD-50F3-44B6-89DA-570C2006C37B}" srcId="{668864AC-5AB2-4C82-A9F3-987433F716E6}" destId="{A9B1397B-FF6B-4F1C-947E-DCEAD324BE20}" srcOrd="0" destOrd="0" parTransId="{FDBDF6F8-AB9B-4B19-94EE-5210DD6CF6E1}" sibTransId="{8F5ED7EE-04CF-4C8F-AD3A-4BF4934E6D92}"/>
    <dgm:cxn modelId="{19341AA8-C350-4554-B63D-2F82F9216022}" type="presParOf" srcId="{7EC93CE0-DDB8-4C42-8283-B86A49D3577A}" destId="{5F55A6A1-B0F8-4940-9EA0-ADF74FB4270C}" srcOrd="0" destOrd="0" presId="urn:microsoft.com/office/officeart/2005/8/layout/vList2"/>
    <dgm:cxn modelId="{44C08112-A164-4794-881E-57A372B938CA}" type="presParOf" srcId="{7EC93CE0-DDB8-4C42-8283-B86A49D3577A}" destId="{424434B1-3F76-4E87-8F68-983A5C5D8578}" srcOrd="1" destOrd="0" presId="urn:microsoft.com/office/officeart/2005/8/layout/vList2"/>
    <dgm:cxn modelId="{EB2F5C88-6079-4D7B-86EC-2D94513AE175}" type="presParOf" srcId="{7EC93CE0-DDB8-4C42-8283-B86A49D3577A}" destId="{63AFA357-7E8C-481F-9A19-433B240B28E7}" srcOrd="2" destOrd="0" presId="urn:microsoft.com/office/officeart/2005/8/layout/vList2"/>
    <dgm:cxn modelId="{82769100-B7BF-4E24-A8C1-C81F516611D4}" type="presParOf" srcId="{7EC93CE0-DDB8-4C42-8283-B86A49D3577A}" destId="{1F974789-88DB-4DD1-B595-946F97B9F8E8}" srcOrd="3" destOrd="0" presId="urn:microsoft.com/office/officeart/2005/8/layout/vList2"/>
    <dgm:cxn modelId="{4DCAAEB7-EEF9-45C6-9A41-DABD53242DE0}" type="presParOf" srcId="{7EC93CE0-DDB8-4C42-8283-B86A49D3577A}" destId="{B61C0DB0-C889-4ABE-B775-D86CB5A7D4BE}"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BF2878-CD08-47C3-967F-9995EB569FD6}">
      <dsp:nvSpPr>
        <dsp:cNvPr id="0" name=""/>
        <dsp:cNvSpPr/>
      </dsp:nvSpPr>
      <dsp:spPr>
        <a:xfrm>
          <a:off x="0" y="865915"/>
          <a:ext cx="4656327" cy="159861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7CB2FE8-2E0E-408B-A260-3A519BA889A7}">
      <dsp:nvSpPr>
        <dsp:cNvPr id="0" name=""/>
        <dsp:cNvSpPr/>
      </dsp:nvSpPr>
      <dsp:spPr>
        <a:xfrm>
          <a:off x="483580" y="1225602"/>
          <a:ext cx="879236" cy="87923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947A3B0-D135-412D-81F0-F9DFD673DACA}">
      <dsp:nvSpPr>
        <dsp:cNvPr id="0" name=""/>
        <dsp:cNvSpPr/>
      </dsp:nvSpPr>
      <dsp:spPr>
        <a:xfrm>
          <a:off x="1846397" y="865915"/>
          <a:ext cx="2809929" cy="15986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9186" tIns="169186" rIns="169186" bIns="169186" numCol="1" spcCol="1270" anchor="ctr" anchorCtr="0">
          <a:noAutofit/>
        </a:bodyPr>
        <a:lstStyle/>
        <a:p>
          <a:pPr marL="0" lvl="0" indent="0" algn="l" defTabSz="711200">
            <a:lnSpc>
              <a:spcPct val="100000"/>
            </a:lnSpc>
            <a:spcBef>
              <a:spcPct val="0"/>
            </a:spcBef>
            <a:spcAft>
              <a:spcPct val="35000"/>
            </a:spcAft>
            <a:buNone/>
          </a:pPr>
          <a:r>
            <a:rPr lang="en-US" sz="1600" kern="1200" baseline="0"/>
            <a:t>DMH Forensic Mental Health Services (Forensic Services) </a:t>
          </a:r>
          <a:endParaRPr lang="en-US" sz="1600" kern="1200"/>
        </a:p>
      </dsp:txBody>
      <dsp:txXfrm>
        <a:off x="1846397" y="865915"/>
        <a:ext cx="2809929" cy="1598612"/>
      </dsp:txXfrm>
    </dsp:sp>
    <dsp:sp modelId="{AF6C36DF-D065-41B9-9646-CAB0BD0E721D}">
      <dsp:nvSpPr>
        <dsp:cNvPr id="0" name=""/>
        <dsp:cNvSpPr/>
      </dsp:nvSpPr>
      <dsp:spPr>
        <a:xfrm>
          <a:off x="0" y="2864180"/>
          <a:ext cx="4656327" cy="159861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5D060F4-B206-4C4B-8461-E62991B98FD2}">
      <dsp:nvSpPr>
        <dsp:cNvPr id="0" name=""/>
        <dsp:cNvSpPr/>
      </dsp:nvSpPr>
      <dsp:spPr>
        <a:xfrm>
          <a:off x="483580" y="3223868"/>
          <a:ext cx="879236" cy="87923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151B89A-8C50-45C3-AEFB-6B23E2437447}">
      <dsp:nvSpPr>
        <dsp:cNvPr id="0" name=""/>
        <dsp:cNvSpPr/>
      </dsp:nvSpPr>
      <dsp:spPr>
        <a:xfrm>
          <a:off x="1846397" y="2864180"/>
          <a:ext cx="2809929" cy="15986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9186" tIns="169186" rIns="169186" bIns="169186" numCol="1" spcCol="1270" anchor="ctr" anchorCtr="0">
          <a:noAutofit/>
        </a:bodyPr>
        <a:lstStyle/>
        <a:p>
          <a:pPr marL="0" lvl="0" indent="0" algn="l" defTabSz="711200">
            <a:lnSpc>
              <a:spcPct val="100000"/>
            </a:lnSpc>
            <a:spcBef>
              <a:spcPct val="0"/>
            </a:spcBef>
            <a:spcAft>
              <a:spcPct val="35000"/>
            </a:spcAft>
            <a:buNone/>
          </a:pPr>
          <a:r>
            <a:rPr lang="en-US" sz="1600" kern="1200" baseline="0" dirty="0"/>
            <a:t>is involved at the intersection between behavioral health and across multiple points in the justice system</a:t>
          </a:r>
          <a:endParaRPr lang="en-US" sz="1600" kern="1200" dirty="0"/>
        </a:p>
      </dsp:txBody>
      <dsp:txXfrm>
        <a:off x="1846397" y="2864180"/>
        <a:ext cx="2809929" cy="159861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D3120A-B3C1-4D8C-9104-19B3DDE458AB}">
      <dsp:nvSpPr>
        <dsp:cNvPr id="0" name=""/>
        <dsp:cNvSpPr/>
      </dsp:nvSpPr>
      <dsp:spPr>
        <a:xfrm>
          <a:off x="0" y="3653"/>
          <a:ext cx="4319742" cy="91494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baseline="0"/>
            <a:t>What percentage of cases use NGI defense?</a:t>
          </a:r>
          <a:endParaRPr lang="en-US" sz="2300" kern="1200"/>
        </a:p>
      </dsp:txBody>
      <dsp:txXfrm>
        <a:off x="44664" y="48317"/>
        <a:ext cx="4230414" cy="825612"/>
      </dsp:txXfrm>
    </dsp:sp>
    <dsp:sp modelId="{DDDB76B1-D48C-4176-BEDC-814E8F290940}">
      <dsp:nvSpPr>
        <dsp:cNvPr id="0" name=""/>
        <dsp:cNvSpPr/>
      </dsp:nvSpPr>
      <dsp:spPr>
        <a:xfrm>
          <a:off x="0" y="984833"/>
          <a:ext cx="4319742" cy="914940"/>
        </a:xfrm>
        <a:prstGeom prst="roundRect">
          <a:avLst/>
        </a:prstGeom>
        <a:solidFill>
          <a:schemeClr val="accent2">
            <a:hueOff val="-710690"/>
            <a:satOff val="-7234"/>
            <a:lumOff val="-4804"/>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i="1" kern="1200" baseline="0"/>
            <a:t>Less than 0.1% and only 25% succeed</a:t>
          </a:r>
          <a:endParaRPr lang="en-US" sz="2300" kern="1200"/>
        </a:p>
      </dsp:txBody>
      <dsp:txXfrm>
        <a:off x="44664" y="1029497"/>
        <a:ext cx="4230414" cy="825612"/>
      </dsp:txXfrm>
    </dsp:sp>
    <dsp:sp modelId="{BB543CE1-1687-47C6-8384-E9E9BF1E189B}">
      <dsp:nvSpPr>
        <dsp:cNvPr id="0" name=""/>
        <dsp:cNvSpPr/>
      </dsp:nvSpPr>
      <dsp:spPr>
        <a:xfrm>
          <a:off x="0" y="1966013"/>
          <a:ext cx="4319742" cy="914940"/>
        </a:xfrm>
        <a:prstGeom prst="roundRect">
          <a:avLst/>
        </a:prstGeom>
        <a:solidFill>
          <a:schemeClr val="accent2">
            <a:hueOff val="-1421380"/>
            <a:satOff val="-14468"/>
            <a:lumOff val="-9608"/>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baseline="0"/>
            <a:t>What happens when someone is found NGI? Where do they go?</a:t>
          </a:r>
          <a:endParaRPr lang="en-US" sz="2300" kern="1200"/>
        </a:p>
      </dsp:txBody>
      <dsp:txXfrm>
        <a:off x="44664" y="2010677"/>
        <a:ext cx="4230414" cy="825612"/>
      </dsp:txXfrm>
    </dsp:sp>
    <dsp:sp modelId="{AE7389A8-AEB6-4977-A54E-5BC35FD48E98}">
      <dsp:nvSpPr>
        <dsp:cNvPr id="0" name=""/>
        <dsp:cNvSpPr/>
      </dsp:nvSpPr>
      <dsp:spPr>
        <a:xfrm>
          <a:off x="0" y="2947193"/>
          <a:ext cx="4319742" cy="914940"/>
        </a:xfrm>
        <a:prstGeom prst="roundRect">
          <a:avLst/>
        </a:prstGeom>
        <a:solidFill>
          <a:schemeClr val="accent2">
            <a:hueOff val="-2132070"/>
            <a:satOff val="-21701"/>
            <a:lumOff val="-14412"/>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baseline="0"/>
            <a:t>Why are there so few NGI’s?</a:t>
          </a:r>
          <a:endParaRPr lang="en-US" sz="2300" kern="1200"/>
        </a:p>
      </dsp:txBody>
      <dsp:txXfrm>
        <a:off x="44664" y="2991857"/>
        <a:ext cx="4230414" cy="825612"/>
      </dsp:txXfrm>
    </dsp:sp>
    <dsp:sp modelId="{2E019CCA-DAFC-4E1E-AE25-8BA9B53DDC13}">
      <dsp:nvSpPr>
        <dsp:cNvPr id="0" name=""/>
        <dsp:cNvSpPr/>
      </dsp:nvSpPr>
      <dsp:spPr>
        <a:xfrm>
          <a:off x="0" y="3928373"/>
          <a:ext cx="4319742" cy="914940"/>
        </a:xfrm>
        <a:prstGeom prst="roundRect">
          <a:avLst/>
        </a:prstGeom>
        <a:solidFill>
          <a:schemeClr val="accent2">
            <a:hueOff val="-2842760"/>
            <a:satOff val="-28935"/>
            <a:lumOff val="-19216"/>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baseline="0"/>
            <a:t>Public perception vs. reality</a:t>
          </a:r>
          <a:endParaRPr lang="en-US" sz="2300" kern="1200"/>
        </a:p>
      </dsp:txBody>
      <dsp:txXfrm>
        <a:off x="44664" y="3973037"/>
        <a:ext cx="4230414" cy="82561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CA9024-7505-4891-9B20-87EF9006CEFE}">
      <dsp:nvSpPr>
        <dsp:cNvPr id="0" name=""/>
        <dsp:cNvSpPr/>
      </dsp:nvSpPr>
      <dsp:spPr>
        <a:xfrm>
          <a:off x="0" y="35077"/>
          <a:ext cx="4319742" cy="155003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Massachusetts legal criteria for being found NOT criminally responsible:</a:t>
          </a:r>
        </a:p>
      </dsp:txBody>
      <dsp:txXfrm>
        <a:off x="75666" y="110743"/>
        <a:ext cx="4168410" cy="1398698"/>
      </dsp:txXfrm>
    </dsp:sp>
    <dsp:sp modelId="{BEC79D1F-5BB4-4122-995D-7267E11819DF}">
      <dsp:nvSpPr>
        <dsp:cNvPr id="0" name=""/>
        <dsp:cNvSpPr/>
      </dsp:nvSpPr>
      <dsp:spPr>
        <a:xfrm>
          <a:off x="0" y="1648468"/>
          <a:ext cx="4319742" cy="1550030"/>
        </a:xfrm>
        <a:prstGeom prst="roundRect">
          <a:avLst/>
        </a:prstGeom>
        <a:solidFill>
          <a:schemeClr val="accent2">
            <a:hueOff val="-1421380"/>
            <a:satOff val="-14468"/>
            <a:lumOff val="-9608"/>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Inability to appreciate wrongfulness due to mental illness or mental defect at the time of the crime</a:t>
          </a:r>
        </a:p>
      </dsp:txBody>
      <dsp:txXfrm>
        <a:off x="75666" y="1724134"/>
        <a:ext cx="4168410" cy="1398698"/>
      </dsp:txXfrm>
    </dsp:sp>
    <dsp:sp modelId="{2577D6F3-FEB9-4951-8D2F-EF632A810084}">
      <dsp:nvSpPr>
        <dsp:cNvPr id="0" name=""/>
        <dsp:cNvSpPr/>
      </dsp:nvSpPr>
      <dsp:spPr>
        <a:xfrm>
          <a:off x="0" y="3261858"/>
          <a:ext cx="4319742" cy="1550030"/>
        </a:xfrm>
        <a:prstGeom prst="roundRect">
          <a:avLst/>
        </a:prstGeom>
        <a:solidFill>
          <a:schemeClr val="accent2">
            <a:hueOff val="-2842760"/>
            <a:satOff val="-28935"/>
            <a:lumOff val="-19216"/>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Inability to conform conduct due to mental illness or mental defect at the time of the crime</a:t>
          </a:r>
        </a:p>
      </dsp:txBody>
      <dsp:txXfrm>
        <a:off x="75666" y="3337524"/>
        <a:ext cx="4168410" cy="139869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85D5BD-905D-41B8-9D32-D64E82715B27}">
      <dsp:nvSpPr>
        <dsp:cNvPr id="0" name=""/>
        <dsp:cNvSpPr/>
      </dsp:nvSpPr>
      <dsp:spPr>
        <a:xfrm>
          <a:off x="527" y="366965"/>
          <a:ext cx="2056517" cy="1233910"/>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baseline="0"/>
            <a:t>Solomon Carter Fuller (SCF), Boston</a:t>
          </a:r>
          <a:endParaRPr lang="en-US" sz="1800" kern="1200"/>
        </a:p>
      </dsp:txBody>
      <dsp:txXfrm>
        <a:off x="527" y="366965"/>
        <a:ext cx="2056517" cy="1233910"/>
      </dsp:txXfrm>
    </dsp:sp>
    <dsp:sp modelId="{61D37F35-B6D7-4A15-9A4E-E223FB8CA180}">
      <dsp:nvSpPr>
        <dsp:cNvPr id="0" name=""/>
        <dsp:cNvSpPr/>
      </dsp:nvSpPr>
      <dsp:spPr>
        <a:xfrm>
          <a:off x="2262696" y="366965"/>
          <a:ext cx="2056517" cy="1233910"/>
        </a:xfrm>
        <a:prstGeom prst="rect">
          <a:avLst/>
        </a:prstGeom>
        <a:solidFill>
          <a:schemeClr val="accent2">
            <a:hueOff val="-568552"/>
            <a:satOff val="-5787"/>
            <a:lumOff val="-3843"/>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baseline="0"/>
            <a:t>Worcester Recovery Center and Hospital (WRCH)</a:t>
          </a:r>
          <a:endParaRPr lang="en-US" sz="1800" kern="1200"/>
        </a:p>
      </dsp:txBody>
      <dsp:txXfrm>
        <a:off x="2262696" y="366965"/>
        <a:ext cx="2056517" cy="1233910"/>
      </dsp:txXfrm>
    </dsp:sp>
    <dsp:sp modelId="{B793E84C-F059-49D0-BBED-3BA8AABB0674}">
      <dsp:nvSpPr>
        <dsp:cNvPr id="0" name=""/>
        <dsp:cNvSpPr/>
      </dsp:nvSpPr>
      <dsp:spPr>
        <a:xfrm>
          <a:off x="527" y="1806528"/>
          <a:ext cx="2056517" cy="1233910"/>
        </a:xfrm>
        <a:prstGeom prst="rect">
          <a:avLst/>
        </a:prstGeom>
        <a:solidFill>
          <a:schemeClr val="accent2">
            <a:hueOff val="-1137104"/>
            <a:satOff val="-11574"/>
            <a:lumOff val="-7686"/>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baseline="0" dirty="0"/>
            <a:t>Hawthorne Mental Health Units, Tewksbury State Hospital</a:t>
          </a:r>
          <a:endParaRPr lang="en-US" sz="1800" kern="1200" dirty="0"/>
        </a:p>
      </dsp:txBody>
      <dsp:txXfrm>
        <a:off x="527" y="1806528"/>
        <a:ext cx="2056517" cy="1233910"/>
      </dsp:txXfrm>
    </dsp:sp>
    <dsp:sp modelId="{FE3D46C2-F9F3-4E44-8D9B-876C89F47011}">
      <dsp:nvSpPr>
        <dsp:cNvPr id="0" name=""/>
        <dsp:cNvSpPr/>
      </dsp:nvSpPr>
      <dsp:spPr>
        <a:xfrm>
          <a:off x="2262696" y="1806528"/>
          <a:ext cx="2056517" cy="1233910"/>
        </a:xfrm>
        <a:prstGeom prst="rect">
          <a:avLst/>
        </a:prstGeom>
        <a:solidFill>
          <a:schemeClr val="accent2">
            <a:hueOff val="-1705656"/>
            <a:satOff val="-17361"/>
            <a:lumOff val="-1153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baseline="0"/>
            <a:t>Metro Boston Mental Health Units at Lemuel Shattuck Hospital (LSH)</a:t>
          </a:r>
          <a:endParaRPr lang="en-US" sz="1800" kern="1200"/>
        </a:p>
      </dsp:txBody>
      <dsp:txXfrm>
        <a:off x="2262696" y="1806528"/>
        <a:ext cx="2056517" cy="1233910"/>
      </dsp:txXfrm>
    </dsp:sp>
    <dsp:sp modelId="{0E8036A2-2FF5-4E6F-951C-39E5F650A02B}">
      <dsp:nvSpPr>
        <dsp:cNvPr id="0" name=""/>
        <dsp:cNvSpPr/>
      </dsp:nvSpPr>
      <dsp:spPr>
        <a:xfrm>
          <a:off x="527" y="3246090"/>
          <a:ext cx="2056517" cy="1233910"/>
        </a:xfrm>
        <a:prstGeom prst="rect">
          <a:avLst/>
        </a:prstGeom>
        <a:solidFill>
          <a:schemeClr val="accent2">
            <a:hueOff val="-2274208"/>
            <a:satOff val="-23148"/>
            <a:lumOff val="-15373"/>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(contracted) Mtn. View/Valley Springs (Holyoke)</a:t>
          </a:r>
        </a:p>
      </dsp:txBody>
      <dsp:txXfrm>
        <a:off x="527" y="3246090"/>
        <a:ext cx="2056517" cy="1233910"/>
      </dsp:txXfrm>
    </dsp:sp>
    <dsp:sp modelId="{832ED8B7-7256-402E-9E41-17C41C26AA44}">
      <dsp:nvSpPr>
        <dsp:cNvPr id="0" name=""/>
        <dsp:cNvSpPr/>
      </dsp:nvSpPr>
      <dsp:spPr>
        <a:xfrm>
          <a:off x="2262696" y="3246090"/>
          <a:ext cx="2056517" cy="1233910"/>
        </a:xfrm>
        <a:prstGeom prst="rect">
          <a:avLst/>
        </a:prstGeom>
        <a:solidFill>
          <a:schemeClr val="accent2">
            <a:hueOff val="-2842760"/>
            <a:satOff val="-28935"/>
            <a:lumOff val="-19216"/>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baseline="0" dirty="0"/>
            <a:t>Taunton State Hospital</a:t>
          </a:r>
          <a:endParaRPr lang="en-US" sz="1800" kern="1200" dirty="0"/>
        </a:p>
      </dsp:txBody>
      <dsp:txXfrm>
        <a:off x="2262696" y="3246090"/>
        <a:ext cx="2056517" cy="123391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7C2324-3D49-4D2B-A514-7644B348C781}">
      <dsp:nvSpPr>
        <dsp:cNvPr id="0" name=""/>
        <dsp:cNvSpPr/>
      </dsp:nvSpPr>
      <dsp:spPr>
        <a:xfrm>
          <a:off x="0" y="6807"/>
          <a:ext cx="4319742" cy="913678"/>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baseline="0"/>
            <a:t>Age 19 and over</a:t>
          </a:r>
          <a:endParaRPr lang="en-US" sz="2300" kern="1200"/>
        </a:p>
      </dsp:txBody>
      <dsp:txXfrm>
        <a:off x="44602" y="51409"/>
        <a:ext cx="4230538" cy="824474"/>
      </dsp:txXfrm>
    </dsp:sp>
    <dsp:sp modelId="{14949981-386E-400D-BF4D-A494B943AE44}">
      <dsp:nvSpPr>
        <dsp:cNvPr id="0" name=""/>
        <dsp:cNvSpPr/>
      </dsp:nvSpPr>
      <dsp:spPr>
        <a:xfrm>
          <a:off x="0" y="986725"/>
          <a:ext cx="4319742" cy="913678"/>
        </a:xfrm>
        <a:prstGeom prst="roundRect">
          <a:avLst/>
        </a:prstGeom>
        <a:solidFill>
          <a:schemeClr val="accent2">
            <a:hueOff val="-710690"/>
            <a:satOff val="-7234"/>
            <a:lumOff val="-4804"/>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baseline="0"/>
            <a:t>Evaluation and commitment for treatment</a:t>
          </a:r>
          <a:endParaRPr lang="en-US" sz="2300" kern="1200"/>
        </a:p>
      </dsp:txBody>
      <dsp:txXfrm>
        <a:off x="44602" y="1031327"/>
        <a:ext cx="4230538" cy="824474"/>
      </dsp:txXfrm>
    </dsp:sp>
    <dsp:sp modelId="{0275E3EF-D493-4EB8-A8FF-A5F8E5775E9B}">
      <dsp:nvSpPr>
        <dsp:cNvPr id="0" name=""/>
        <dsp:cNvSpPr/>
      </dsp:nvSpPr>
      <dsp:spPr>
        <a:xfrm>
          <a:off x="0" y="1966644"/>
          <a:ext cx="4319742" cy="913678"/>
        </a:xfrm>
        <a:prstGeom prst="roundRect">
          <a:avLst/>
        </a:prstGeom>
        <a:solidFill>
          <a:schemeClr val="accent2">
            <a:hueOff val="-1421380"/>
            <a:satOff val="-14468"/>
            <a:lumOff val="-9608"/>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baseline="0" dirty="0"/>
            <a:t>Forensic cases comprise nearly all admissions</a:t>
          </a:r>
          <a:endParaRPr lang="en-US" sz="2300" kern="1200" dirty="0"/>
        </a:p>
      </dsp:txBody>
      <dsp:txXfrm>
        <a:off x="44602" y="2011246"/>
        <a:ext cx="4230538" cy="824474"/>
      </dsp:txXfrm>
    </dsp:sp>
    <dsp:sp modelId="{A02F234A-F925-430E-A371-DD856D354835}">
      <dsp:nvSpPr>
        <dsp:cNvPr id="0" name=""/>
        <dsp:cNvSpPr/>
      </dsp:nvSpPr>
      <dsp:spPr>
        <a:xfrm>
          <a:off x="0" y="2946562"/>
          <a:ext cx="4319742" cy="913678"/>
        </a:xfrm>
        <a:prstGeom prst="roundRect">
          <a:avLst/>
        </a:prstGeom>
        <a:solidFill>
          <a:schemeClr val="accent2">
            <a:hueOff val="-2132070"/>
            <a:satOff val="-21701"/>
            <a:lumOff val="-14412"/>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baseline="0"/>
            <a:t>Civil and voluntary patients</a:t>
          </a:r>
          <a:endParaRPr lang="en-US" sz="2300" kern="1200"/>
        </a:p>
      </dsp:txBody>
      <dsp:txXfrm>
        <a:off x="44602" y="2991164"/>
        <a:ext cx="4230538" cy="824474"/>
      </dsp:txXfrm>
    </dsp:sp>
    <dsp:sp modelId="{99255128-1917-4F0D-8350-5FC575EE67EA}">
      <dsp:nvSpPr>
        <dsp:cNvPr id="0" name=""/>
        <dsp:cNvSpPr/>
      </dsp:nvSpPr>
      <dsp:spPr>
        <a:xfrm>
          <a:off x="0" y="3926481"/>
          <a:ext cx="4319742" cy="913678"/>
        </a:xfrm>
        <a:prstGeom prst="roundRect">
          <a:avLst/>
        </a:prstGeom>
        <a:solidFill>
          <a:schemeClr val="accent2">
            <a:hueOff val="-2842760"/>
            <a:satOff val="-28935"/>
            <a:lumOff val="-19216"/>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baseline="0"/>
            <a:t>Pre-arraigned prisoners in police custody via sec.18(a)</a:t>
          </a:r>
          <a:endParaRPr lang="en-US" sz="2300" kern="1200"/>
        </a:p>
      </dsp:txBody>
      <dsp:txXfrm>
        <a:off x="44602" y="3971083"/>
        <a:ext cx="4230538" cy="824474"/>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6001A2-9ACD-4ACC-BC36-CF16474AF12F}">
      <dsp:nvSpPr>
        <dsp:cNvPr id="0" name=""/>
        <dsp:cNvSpPr/>
      </dsp:nvSpPr>
      <dsp:spPr>
        <a:xfrm>
          <a:off x="0" y="0"/>
          <a:ext cx="6476047" cy="859853"/>
        </a:xfrm>
        <a:prstGeom prst="roundRect">
          <a:avLst>
            <a:gd name="adj" fmla="val 10000"/>
          </a:avLst>
        </a:prstGeom>
        <a:blipFill>
          <a:blip xmlns:r="http://schemas.openxmlformats.org/officeDocument/2006/relationships" r:embed="rId1">
            <a:duotone>
              <a:schemeClr val="accent2">
                <a:hueOff val="0"/>
                <a:satOff val="0"/>
                <a:lumOff val="0"/>
                <a:alphaOff val="0"/>
                <a:shade val="88000"/>
                <a:lumMod val="88000"/>
              </a:schemeClr>
              <a:schemeClr val="accent2">
                <a:hueOff val="0"/>
                <a:satOff val="0"/>
                <a:lumOff val="0"/>
                <a:alphaOff val="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baseline="0"/>
            <a:t>§16 (a): Court ordered inpatient evaluation of a criminal defendant after a finding of incompetence to stand trial (IST) or not guilty by reason of insanity</a:t>
          </a:r>
          <a:endParaRPr lang="en-US" sz="1600" kern="1200"/>
        </a:p>
      </dsp:txBody>
      <dsp:txXfrm>
        <a:off x="25184" y="25184"/>
        <a:ext cx="5475541" cy="809485"/>
      </dsp:txXfrm>
    </dsp:sp>
    <dsp:sp modelId="{8017929B-0DFF-4FA0-ABD4-8A1E17743307}">
      <dsp:nvSpPr>
        <dsp:cNvPr id="0" name=""/>
        <dsp:cNvSpPr/>
      </dsp:nvSpPr>
      <dsp:spPr>
        <a:xfrm>
          <a:off x="542368" y="1016190"/>
          <a:ext cx="6476047" cy="859853"/>
        </a:xfrm>
        <a:prstGeom prst="roundRect">
          <a:avLst>
            <a:gd name="adj" fmla="val 10000"/>
          </a:avLst>
        </a:prstGeom>
        <a:blipFill>
          <a:blip xmlns:r="http://schemas.openxmlformats.org/officeDocument/2006/relationships" r:embed="rId1">
            <a:duotone>
              <a:schemeClr val="accent2">
                <a:hueOff val="-947587"/>
                <a:satOff val="-9645"/>
                <a:lumOff val="-6405"/>
                <a:alphaOff val="0"/>
                <a:shade val="88000"/>
                <a:lumMod val="88000"/>
              </a:schemeClr>
              <a:schemeClr val="accent2">
                <a:hueOff val="-947587"/>
                <a:satOff val="-9645"/>
                <a:lumOff val="-6405"/>
                <a:alphaOff val="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baseline="0"/>
            <a:t>§16(b) and §16(c): Court ordered commitment for continued treatment of a person who has previously been found either IST or NGI. Need to be deemed a risk to self or others</a:t>
          </a:r>
          <a:endParaRPr lang="en-US" sz="1600" kern="1200"/>
        </a:p>
      </dsp:txBody>
      <dsp:txXfrm>
        <a:off x="567552" y="1041374"/>
        <a:ext cx="5324405" cy="809485"/>
      </dsp:txXfrm>
    </dsp:sp>
    <dsp:sp modelId="{32B13EE7-6A54-4834-920C-F26A56F5E4FD}">
      <dsp:nvSpPr>
        <dsp:cNvPr id="0" name=""/>
        <dsp:cNvSpPr/>
      </dsp:nvSpPr>
      <dsp:spPr>
        <a:xfrm>
          <a:off x="1076642" y="2032381"/>
          <a:ext cx="6476047" cy="859853"/>
        </a:xfrm>
        <a:prstGeom prst="roundRect">
          <a:avLst>
            <a:gd name="adj" fmla="val 10000"/>
          </a:avLst>
        </a:prstGeom>
        <a:blipFill>
          <a:blip xmlns:r="http://schemas.openxmlformats.org/officeDocument/2006/relationships" r:embed="rId1">
            <a:duotone>
              <a:schemeClr val="accent2">
                <a:hueOff val="-1895173"/>
                <a:satOff val="-19290"/>
                <a:lumOff val="-12811"/>
                <a:alphaOff val="0"/>
                <a:shade val="88000"/>
                <a:lumMod val="88000"/>
              </a:schemeClr>
              <a:schemeClr val="accent2">
                <a:hueOff val="-1895173"/>
                <a:satOff val="-19290"/>
                <a:lumOff val="-12811"/>
                <a:alphaOff val="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baseline="0"/>
            <a:t>§16(b) commitment – up to 6 months; §16(c) commitment– up to 1 year</a:t>
          </a:r>
          <a:endParaRPr lang="en-US" sz="1600" kern="1200"/>
        </a:p>
      </dsp:txBody>
      <dsp:txXfrm>
        <a:off x="1101826" y="2057565"/>
        <a:ext cx="5332500" cy="809485"/>
      </dsp:txXfrm>
    </dsp:sp>
    <dsp:sp modelId="{1AFC3A6F-1A6A-41E1-8A58-1BC2D5BDF659}">
      <dsp:nvSpPr>
        <dsp:cNvPr id="0" name=""/>
        <dsp:cNvSpPr/>
      </dsp:nvSpPr>
      <dsp:spPr>
        <a:xfrm>
          <a:off x="1619011" y="3048571"/>
          <a:ext cx="6476047" cy="859853"/>
        </a:xfrm>
        <a:prstGeom prst="roundRect">
          <a:avLst>
            <a:gd name="adj" fmla="val 10000"/>
          </a:avLst>
        </a:prstGeom>
        <a:blipFill>
          <a:blip xmlns:r="http://schemas.openxmlformats.org/officeDocument/2006/relationships" r:embed="rId1">
            <a:duotone>
              <a:schemeClr val="accent2">
                <a:hueOff val="-2842760"/>
                <a:satOff val="-28935"/>
                <a:lumOff val="-19216"/>
                <a:alphaOff val="0"/>
                <a:shade val="88000"/>
                <a:lumMod val="88000"/>
              </a:schemeClr>
              <a:schemeClr val="accent2">
                <a:hueOff val="-2842760"/>
                <a:satOff val="-28935"/>
                <a:lumOff val="-19216"/>
                <a:alphaOff val="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baseline="0"/>
            <a:t>Periodic competency re-evaluations (§17a)</a:t>
          </a:r>
          <a:endParaRPr lang="en-US" sz="1600" kern="1200"/>
        </a:p>
      </dsp:txBody>
      <dsp:txXfrm>
        <a:off x="1644195" y="3073755"/>
        <a:ext cx="5324405" cy="809485"/>
      </dsp:txXfrm>
    </dsp:sp>
    <dsp:sp modelId="{3B721466-B5FE-4526-ACD7-82EF8191C5BA}">
      <dsp:nvSpPr>
        <dsp:cNvPr id="0" name=""/>
        <dsp:cNvSpPr/>
      </dsp:nvSpPr>
      <dsp:spPr>
        <a:xfrm>
          <a:off x="5917142" y="658569"/>
          <a:ext cx="558904" cy="558904"/>
        </a:xfrm>
        <a:prstGeom prst="downArrow">
          <a:avLst>
            <a:gd name="adj1" fmla="val 55000"/>
            <a:gd name="adj2" fmla="val 45000"/>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6042895" y="658569"/>
        <a:ext cx="307398" cy="420575"/>
      </dsp:txXfrm>
    </dsp:sp>
    <dsp:sp modelId="{034B677A-8A7C-43AC-8C0D-32A32958E776}">
      <dsp:nvSpPr>
        <dsp:cNvPr id="0" name=""/>
        <dsp:cNvSpPr/>
      </dsp:nvSpPr>
      <dsp:spPr>
        <a:xfrm>
          <a:off x="6459511" y="1674760"/>
          <a:ext cx="558904" cy="558904"/>
        </a:xfrm>
        <a:prstGeom prst="downArrow">
          <a:avLst>
            <a:gd name="adj1" fmla="val 55000"/>
            <a:gd name="adj2" fmla="val 45000"/>
          </a:avLst>
        </a:prstGeom>
        <a:solidFill>
          <a:schemeClr val="accent2">
            <a:tint val="40000"/>
            <a:alpha val="90000"/>
            <a:hueOff val="-1684435"/>
            <a:satOff val="-16719"/>
            <a:lumOff val="-2386"/>
            <a:alphaOff val="0"/>
          </a:schemeClr>
        </a:solidFill>
        <a:ln w="9525" cap="flat" cmpd="sng" algn="ctr">
          <a:solidFill>
            <a:schemeClr val="accent2">
              <a:tint val="40000"/>
              <a:alpha val="90000"/>
              <a:hueOff val="-1684435"/>
              <a:satOff val="-16719"/>
              <a:lumOff val="-2386"/>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6585264" y="1674760"/>
        <a:ext cx="307398" cy="420575"/>
      </dsp:txXfrm>
    </dsp:sp>
    <dsp:sp modelId="{E3D4C9CA-C4CA-4962-A1FE-6A2CAFAD10F3}">
      <dsp:nvSpPr>
        <dsp:cNvPr id="0" name=""/>
        <dsp:cNvSpPr/>
      </dsp:nvSpPr>
      <dsp:spPr>
        <a:xfrm>
          <a:off x="6993785" y="2690950"/>
          <a:ext cx="558904" cy="558904"/>
        </a:xfrm>
        <a:prstGeom prst="downArrow">
          <a:avLst>
            <a:gd name="adj1" fmla="val 55000"/>
            <a:gd name="adj2" fmla="val 45000"/>
          </a:avLst>
        </a:prstGeom>
        <a:solidFill>
          <a:schemeClr val="accent2">
            <a:tint val="40000"/>
            <a:alpha val="90000"/>
            <a:hueOff val="-3368871"/>
            <a:satOff val="-33439"/>
            <a:lumOff val="-4772"/>
            <a:alphaOff val="0"/>
          </a:schemeClr>
        </a:solidFill>
        <a:ln w="9525" cap="flat" cmpd="sng" algn="ctr">
          <a:solidFill>
            <a:schemeClr val="accent2">
              <a:tint val="40000"/>
              <a:alpha val="90000"/>
              <a:hueOff val="-3368871"/>
              <a:satOff val="-33439"/>
              <a:lumOff val="-4772"/>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7119538" y="2690950"/>
        <a:ext cx="307398" cy="420575"/>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3F8923-017A-4955-9887-97FF9687BC65}">
      <dsp:nvSpPr>
        <dsp:cNvPr id="0" name=""/>
        <dsp:cNvSpPr/>
      </dsp:nvSpPr>
      <dsp:spPr>
        <a:xfrm>
          <a:off x="0" y="309903"/>
          <a:ext cx="2529705" cy="1517823"/>
        </a:xfrm>
        <a:prstGeom prst="rect">
          <a:avLst/>
        </a:prstGeom>
        <a:blipFill>
          <a:blip xmlns:r="http://schemas.openxmlformats.org/officeDocument/2006/relationships" r:embed="rId1">
            <a:duotone>
              <a:schemeClr val="accent5">
                <a:hueOff val="0"/>
                <a:satOff val="0"/>
                <a:lumOff val="0"/>
                <a:alphaOff val="0"/>
                <a:shade val="88000"/>
                <a:lumMod val="88000"/>
              </a:schemeClr>
              <a:schemeClr val="accent5">
                <a:hueOff val="0"/>
                <a:satOff val="0"/>
                <a:lumOff val="0"/>
                <a:alphaOff val="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baseline="0"/>
            <a:t>Civil Commitment of Substance Abuser for up to </a:t>
          </a:r>
          <a:r>
            <a:rPr lang="en-US" sz="1600" b="1" kern="1200" baseline="0"/>
            <a:t>90</a:t>
          </a:r>
          <a:r>
            <a:rPr lang="en-US" sz="1600" kern="1200" baseline="0"/>
            <a:t> days, because of imminent serious risk to self or to others because of alcohol or drug use. </a:t>
          </a:r>
          <a:endParaRPr lang="en-US" sz="1600" kern="1200"/>
        </a:p>
      </dsp:txBody>
      <dsp:txXfrm>
        <a:off x="0" y="309903"/>
        <a:ext cx="2529705" cy="1517823"/>
      </dsp:txXfrm>
    </dsp:sp>
    <dsp:sp modelId="{31160DE3-6D9F-43BF-8354-98D7E76AD328}">
      <dsp:nvSpPr>
        <dsp:cNvPr id="0" name=""/>
        <dsp:cNvSpPr/>
      </dsp:nvSpPr>
      <dsp:spPr>
        <a:xfrm>
          <a:off x="2782676" y="309903"/>
          <a:ext cx="2529705" cy="1517823"/>
        </a:xfrm>
        <a:prstGeom prst="rect">
          <a:avLst/>
        </a:prstGeom>
        <a:blipFill>
          <a:blip xmlns:r="http://schemas.openxmlformats.org/officeDocument/2006/relationships" r:embed="rId1">
            <a:duotone>
              <a:schemeClr val="accent5">
                <a:hueOff val="4782880"/>
                <a:satOff val="-6234"/>
                <a:lumOff val="-1569"/>
                <a:alphaOff val="0"/>
                <a:shade val="88000"/>
                <a:lumMod val="88000"/>
              </a:schemeClr>
              <a:schemeClr val="accent5">
                <a:hueOff val="4782880"/>
                <a:satOff val="-6234"/>
                <a:lumOff val="-1569"/>
                <a:alphaOff val="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baseline="0"/>
            <a:t>Who can petition? Spouse, blood relative, guardian, police officer, physician or court official</a:t>
          </a:r>
          <a:endParaRPr lang="en-US" sz="1600" kern="1200"/>
        </a:p>
      </dsp:txBody>
      <dsp:txXfrm>
        <a:off x="2782676" y="309903"/>
        <a:ext cx="2529705" cy="1517823"/>
      </dsp:txXfrm>
    </dsp:sp>
    <dsp:sp modelId="{0C38BDF1-C93D-427D-A0B9-9B9AF4AA27E8}">
      <dsp:nvSpPr>
        <dsp:cNvPr id="0" name=""/>
        <dsp:cNvSpPr/>
      </dsp:nvSpPr>
      <dsp:spPr>
        <a:xfrm>
          <a:off x="5565353" y="309903"/>
          <a:ext cx="2529705" cy="1517823"/>
        </a:xfrm>
        <a:prstGeom prst="rect">
          <a:avLst/>
        </a:prstGeom>
        <a:blipFill>
          <a:blip xmlns:r="http://schemas.openxmlformats.org/officeDocument/2006/relationships" r:embed="rId1">
            <a:duotone>
              <a:schemeClr val="accent5">
                <a:hueOff val="9565760"/>
                <a:satOff val="-12468"/>
                <a:lumOff val="-3137"/>
                <a:alphaOff val="0"/>
                <a:shade val="88000"/>
                <a:lumMod val="88000"/>
              </a:schemeClr>
              <a:schemeClr val="accent5">
                <a:hueOff val="9565760"/>
                <a:satOff val="-12468"/>
                <a:lumOff val="-3137"/>
                <a:alphaOff val="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baseline="0"/>
            <a:t>Can be either an adversarial process or “Uncontested”</a:t>
          </a:r>
          <a:endParaRPr lang="en-US" sz="1600" kern="1200"/>
        </a:p>
      </dsp:txBody>
      <dsp:txXfrm>
        <a:off x="5565353" y="309903"/>
        <a:ext cx="2529705" cy="1517823"/>
      </dsp:txXfrm>
    </dsp:sp>
    <dsp:sp modelId="{05556347-A1BC-4A0F-9D49-834D1453CBBC}">
      <dsp:nvSpPr>
        <dsp:cNvPr id="0" name=""/>
        <dsp:cNvSpPr/>
      </dsp:nvSpPr>
      <dsp:spPr>
        <a:xfrm>
          <a:off x="1391338" y="2080697"/>
          <a:ext cx="2529705" cy="1517823"/>
        </a:xfrm>
        <a:prstGeom prst="rect">
          <a:avLst/>
        </a:prstGeom>
        <a:blipFill>
          <a:blip xmlns:r="http://schemas.openxmlformats.org/officeDocument/2006/relationships" r:embed="rId1">
            <a:duotone>
              <a:schemeClr val="accent5">
                <a:hueOff val="14348641"/>
                <a:satOff val="-18702"/>
                <a:lumOff val="-4706"/>
                <a:alphaOff val="0"/>
                <a:shade val="88000"/>
                <a:lumMod val="88000"/>
              </a:schemeClr>
              <a:schemeClr val="accent5">
                <a:hueOff val="14348641"/>
                <a:satOff val="-18702"/>
                <a:lumOff val="-4706"/>
                <a:alphaOff val="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baseline="0"/>
            <a:t>Average LOS varies</a:t>
          </a:r>
          <a:endParaRPr lang="en-US" sz="1600" kern="1200"/>
        </a:p>
      </dsp:txBody>
      <dsp:txXfrm>
        <a:off x="1391338" y="2080697"/>
        <a:ext cx="2529705" cy="1517823"/>
      </dsp:txXfrm>
    </dsp:sp>
    <dsp:sp modelId="{E5ED564A-B504-43F2-8B03-2461EBDF5085}">
      <dsp:nvSpPr>
        <dsp:cNvPr id="0" name=""/>
        <dsp:cNvSpPr/>
      </dsp:nvSpPr>
      <dsp:spPr>
        <a:xfrm>
          <a:off x="4174014" y="2080697"/>
          <a:ext cx="2529705" cy="1517823"/>
        </a:xfrm>
        <a:prstGeom prst="rect">
          <a:avLst/>
        </a:prstGeom>
        <a:blipFill>
          <a:blip xmlns:r="http://schemas.openxmlformats.org/officeDocument/2006/relationships" r:embed="rId1">
            <a:duotone>
              <a:schemeClr val="accent5">
                <a:hueOff val="19131520"/>
                <a:satOff val="-24936"/>
                <a:lumOff val="-6275"/>
                <a:alphaOff val="0"/>
                <a:shade val="88000"/>
                <a:lumMod val="88000"/>
              </a:schemeClr>
              <a:schemeClr val="accent5">
                <a:hueOff val="19131520"/>
                <a:satOff val="-24936"/>
                <a:lumOff val="-6275"/>
                <a:alphaOff val="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baseline="0"/>
            <a:t>Case example</a:t>
          </a:r>
          <a:endParaRPr lang="en-US" sz="1600" kern="1200"/>
        </a:p>
      </dsp:txBody>
      <dsp:txXfrm>
        <a:off x="4174014" y="2080697"/>
        <a:ext cx="2529705" cy="1517823"/>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2713A3-717B-45F1-BA48-E948193266FE}">
      <dsp:nvSpPr>
        <dsp:cNvPr id="0" name=""/>
        <dsp:cNvSpPr/>
      </dsp:nvSpPr>
      <dsp:spPr>
        <a:xfrm>
          <a:off x="0" y="2925401"/>
          <a:ext cx="4319742" cy="191937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baseline="0" dirty="0"/>
            <a:t>Needs to be at Imminent risk of harm to self or others or a </a:t>
          </a:r>
          <a:r>
            <a:rPr lang="en-US" sz="2200" b="1" kern="1200" baseline="0" dirty="0"/>
            <a:t>very</a:t>
          </a:r>
          <a:r>
            <a:rPr lang="en-US" sz="2200" kern="1200" baseline="0" dirty="0"/>
            <a:t> substantial imminent risk because of inability to care for self.</a:t>
          </a:r>
          <a:endParaRPr lang="en-US" sz="2200" kern="1200" dirty="0"/>
        </a:p>
      </dsp:txBody>
      <dsp:txXfrm>
        <a:off x="0" y="2925401"/>
        <a:ext cx="4319742" cy="1919379"/>
      </dsp:txXfrm>
    </dsp:sp>
    <dsp:sp modelId="{CD9DC084-56DA-4F6A-AF18-9DA17BE59943}">
      <dsp:nvSpPr>
        <dsp:cNvPr id="0" name=""/>
        <dsp:cNvSpPr/>
      </dsp:nvSpPr>
      <dsp:spPr>
        <a:xfrm rot="10800000">
          <a:off x="0" y="2185"/>
          <a:ext cx="4319742" cy="2952006"/>
        </a:xfrm>
        <a:prstGeom prst="upArrowCallout">
          <a:avLst/>
        </a:prstGeom>
        <a:solidFill>
          <a:schemeClr val="accent2">
            <a:hueOff val="-2842760"/>
            <a:satOff val="-28935"/>
            <a:lumOff val="-19216"/>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baseline="0"/>
            <a:t>Needs to meet criteria for substance use disorder</a:t>
          </a:r>
          <a:endParaRPr lang="en-US" sz="2200" kern="1200"/>
        </a:p>
      </dsp:txBody>
      <dsp:txXfrm rot="10800000">
        <a:off x="0" y="2185"/>
        <a:ext cx="4319742" cy="1918125"/>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0E9EB5-A3FA-4031-B7CB-DA65BBFEC5AD}">
      <dsp:nvSpPr>
        <dsp:cNvPr id="0" name=""/>
        <dsp:cNvSpPr/>
      </dsp:nvSpPr>
      <dsp:spPr>
        <a:xfrm>
          <a:off x="2340431" y="939041"/>
          <a:ext cx="506685" cy="91440"/>
        </a:xfrm>
        <a:custGeom>
          <a:avLst/>
          <a:gdLst/>
          <a:ahLst/>
          <a:cxnLst/>
          <a:rect l="0" t="0" r="0" b="0"/>
          <a:pathLst>
            <a:path>
              <a:moveTo>
                <a:pt x="0" y="45720"/>
              </a:moveTo>
              <a:lnTo>
                <a:pt x="506685"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80341" y="982075"/>
        <a:ext cx="26864" cy="5372"/>
      </dsp:txXfrm>
    </dsp:sp>
    <dsp:sp modelId="{140942C6-5A98-42D2-834A-FE1AB5C6E76B}">
      <dsp:nvSpPr>
        <dsp:cNvPr id="0" name=""/>
        <dsp:cNvSpPr/>
      </dsp:nvSpPr>
      <dsp:spPr>
        <a:xfrm>
          <a:off x="6205" y="283954"/>
          <a:ext cx="2336025" cy="1401615"/>
        </a:xfrm>
        <a:prstGeom prst="rect">
          <a:avLst/>
        </a:prstGeom>
        <a:blipFill>
          <a:blip xmlns:r="http://schemas.openxmlformats.org/officeDocument/2006/relationships" r:embed="rId1">
            <a:duotone>
              <a:schemeClr val="accent2">
                <a:hueOff val="0"/>
                <a:satOff val="0"/>
                <a:lumOff val="0"/>
                <a:alphaOff val="0"/>
                <a:shade val="88000"/>
                <a:lumMod val="88000"/>
              </a:schemeClr>
              <a:schemeClr val="accent2">
                <a:hueOff val="0"/>
                <a:satOff val="0"/>
                <a:lumOff val="0"/>
                <a:alphaOff val="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467" tIns="120153" rIns="114467" bIns="120153" numCol="1" spcCol="1270" anchor="ctr" anchorCtr="0">
          <a:noAutofit/>
        </a:bodyPr>
        <a:lstStyle/>
        <a:p>
          <a:pPr marL="0" lvl="0" indent="0" algn="ctr" defTabSz="711200">
            <a:lnSpc>
              <a:spcPct val="90000"/>
            </a:lnSpc>
            <a:spcBef>
              <a:spcPct val="0"/>
            </a:spcBef>
            <a:spcAft>
              <a:spcPct val="35000"/>
            </a:spcAft>
            <a:buNone/>
          </a:pPr>
          <a:r>
            <a:rPr lang="en-US" sz="1600" kern="1200" baseline="0" dirty="0"/>
            <a:t>“Jenkins”/Probable cause hearing held? </a:t>
          </a:r>
          <a:endParaRPr lang="en-US" sz="1600" kern="1200" dirty="0"/>
        </a:p>
      </dsp:txBody>
      <dsp:txXfrm>
        <a:off x="6205" y="283954"/>
        <a:ext cx="2336025" cy="1401615"/>
      </dsp:txXfrm>
    </dsp:sp>
    <dsp:sp modelId="{3B882FAF-CEE5-4693-BA50-503C0E184AD3}">
      <dsp:nvSpPr>
        <dsp:cNvPr id="0" name=""/>
        <dsp:cNvSpPr/>
      </dsp:nvSpPr>
      <dsp:spPr>
        <a:xfrm>
          <a:off x="5213742" y="939041"/>
          <a:ext cx="506685" cy="91440"/>
        </a:xfrm>
        <a:custGeom>
          <a:avLst/>
          <a:gdLst/>
          <a:ahLst/>
          <a:cxnLst/>
          <a:rect l="0" t="0" r="0" b="0"/>
          <a:pathLst>
            <a:path>
              <a:moveTo>
                <a:pt x="0" y="45720"/>
              </a:moveTo>
              <a:lnTo>
                <a:pt x="506685" y="45720"/>
              </a:lnTo>
            </a:path>
          </a:pathLst>
        </a:custGeom>
        <a:noFill/>
        <a:ln w="9525" cap="flat" cmpd="sng" algn="ctr">
          <a:solidFill>
            <a:schemeClr val="accent2">
              <a:hueOff val="-947587"/>
              <a:satOff val="-9645"/>
              <a:lumOff val="-6405"/>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453652" y="982075"/>
        <a:ext cx="26864" cy="5372"/>
      </dsp:txXfrm>
    </dsp:sp>
    <dsp:sp modelId="{03F616CE-6A91-424D-88D8-8F09E682EB59}">
      <dsp:nvSpPr>
        <dsp:cNvPr id="0" name=""/>
        <dsp:cNvSpPr/>
      </dsp:nvSpPr>
      <dsp:spPr>
        <a:xfrm>
          <a:off x="2879516" y="283954"/>
          <a:ext cx="2336025" cy="1401615"/>
        </a:xfrm>
        <a:prstGeom prst="rect">
          <a:avLst/>
        </a:prstGeom>
        <a:blipFill>
          <a:blip xmlns:r="http://schemas.openxmlformats.org/officeDocument/2006/relationships" r:embed="rId1">
            <a:duotone>
              <a:schemeClr val="accent2">
                <a:hueOff val="-710690"/>
                <a:satOff val="-7234"/>
                <a:lumOff val="-4804"/>
                <a:alphaOff val="0"/>
                <a:shade val="88000"/>
                <a:lumMod val="88000"/>
              </a:schemeClr>
              <a:schemeClr val="accent2">
                <a:hueOff val="-710690"/>
                <a:satOff val="-7234"/>
                <a:lumOff val="-4804"/>
                <a:alphaOff val="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467" tIns="120153" rIns="114467" bIns="120153" numCol="1" spcCol="1270" anchor="ctr" anchorCtr="0">
          <a:noAutofit/>
        </a:bodyPr>
        <a:lstStyle/>
        <a:p>
          <a:pPr marL="0" lvl="0" indent="0" algn="ctr" defTabSz="711200">
            <a:lnSpc>
              <a:spcPct val="90000"/>
            </a:lnSpc>
            <a:spcBef>
              <a:spcPct val="0"/>
            </a:spcBef>
            <a:spcAft>
              <a:spcPct val="35000"/>
            </a:spcAft>
            <a:buNone/>
          </a:pPr>
          <a:r>
            <a:rPr lang="en-US" sz="1600" kern="1200" baseline="0" dirty="0"/>
            <a:t>In custody and Non-BAILABLE?</a:t>
          </a:r>
          <a:endParaRPr lang="en-US" sz="1600" kern="1200" dirty="0"/>
        </a:p>
      </dsp:txBody>
      <dsp:txXfrm>
        <a:off x="2879516" y="283954"/>
        <a:ext cx="2336025" cy="1401615"/>
      </dsp:txXfrm>
    </dsp:sp>
    <dsp:sp modelId="{AD314969-EDF5-41E4-851D-CFC75FEF77B9}">
      <dsp:nvSpPr>
        <dsp:cNvPr id="0" name=""/>
        <dsp:cNvSpPr/>
      </dsp:nvSpPr>
      <dsp:spPr>
        <a:xfrm>
          <a:off x="1174218" y="1683769"/>
          <a:ext cx="5746622" cy="506685"/>
        </a:xfrm>
        <a:custGeom>
          <a:avLst/>
          <a:gdLst/>
          <a:ahLst/>
          <a:cxnLst/>
          <a:rect l="0" t="0" r="0" b="0"/>
          <a:pathLst>
            <a:path>
              <a:moveTo>
                <a:pt x="5746622" y="0"/>
              </a:moveTo>
              <a:lnTo>
                <a:pt x="5746622" y="270442"/>
              </a:lnTo>
              <a:lnTo>
                <a:pt x="0" y="270442"/>
              </a:lnTo>
              <a:lnTo>
                <a:pt x="0" y="506685"/>
              </a:lnTo>
            </a:path>
          </a:pathLst>
        </a:custGeom>
        <a:noFill/>
        <a:ln w="9525" cap="flat" cmpd="sng" algn="ctr">
          <a:solidFill>
            <a:schemeClr val="accent2">
              <a:hueOff val="-1895173"/>
              <a:satOff val="-19290"/>
              <a:lumOff val="-12811"/>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903237" y="1934426"/>
        <a:ext cx="288584" cy="5372"/>
      </dsp:txXfrm>
    </dsp:sp>
    <dsp:sp modelId="{191E7D97-30EF-4E5B-8D80-324A4CB58B9A}">
      <dsp:nvSpPr>
        <dsp:cNvPr id="0" name=""/>
        <dsp:cNvSpPr/>
      </dsp:nvSpPr>
      <dsp:spPr>
        <a:xfrm>
          <a:off x="5752827" y="283954"/>
          <a:ext cx="2336025" cy="1401615"/>
        </a:xfrm>
        <a:prstGeom prst="rect">
          <a:avLst/>
        </a:prstGeom>
        <a:blipFill>
          <a:blip xmlns:r="http://schemas.openxmlformats.org/officeDocument/2006/relationships" r:embed="rId1">
            <a:duotone>
              <a:schemeClr val="accent2">
                <a:hueOff val="-1421380"/>
                <a:satOff val="-14468"/>
                <a:lumOff val="-9608"/>
                <a:alphaOff val="0"/>
                <a:shade val="88000"/>
                <a:lumMod val="88000"/>
              </a:schemeClr>
              <a:schemeClr val="accent2">
                <a:hueOff val="-1421380"/>
                <a:satOff val="-14468"/>
                <a:lumOff val="-9608"/>
                <a:alphaOff val="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467" tIns="120153" rIns="114467" bIns="120153" numCol="1" spcCol="1270" anchor="ctr" anchorCtr="0">
          <a:noAutofit/>
        </a:bodyPr>
        <a:lstStyle/>
        <a:p>
          <a:pPr marL="0" lvl="0" indent="0" algn="ctr" defTabSz="711200">
            <a:lnSpc>
              <a:spcPct val="90000"/>
            </a:lnSpc>
            <a:spcBef>
              <a:spcPct val="0"/>
            </a:spcBef>
            <a:spcAft>
              <a:spcPct val="35000"/>
            </a:spcAft>
            <a:buNone/>
          </a:pPr>
          <a:r>
            <a:rPr lang="en-US" sz="1600" kern="1200" dirty="0"/>
            <a:t>Is the person at risk that can’t be managed in a lock-up setting due to a mental health issue?</a:t>
          </a:r>
        </a:p>
      </dsp:txBody>
      <dsp:txXfrm>
        <a:off x="5752827" y="283954"/>
        <a:ext cx="2336025" cy="1401615"/>
      </dsp:txXfrm>
    </dsp:sp>
    <dsp:sp modelId="{363CB6D4-87A4-48D9-A027-102634ADB143}">
      <dsp:nvSpPr>
        <dsp:cNvPr id="0" name=""/>
        <dsp:cNvSpPr/>
      </dsp:nvSpPr>
      <dsp:spPr>
        <a:xfrm>
          <a:off x="2340431" y="2877943"/>
          <a:ext cx="506685" cy="91440"/>
        </a:xfrm>
        <a:custGeom>
          <a:avLst/>
          <a:gdLst/>
          <a:ahLst/>
          <a:cxnLst/>
          <a:rect l="0" t="0" r="0" b="0"/>
          <a:pathLst>
            <a:path>
              <a:moveTo>
                <a:pt x="0" y="45720"/>
              </a:moveTo>
              <a:lnTo>
                <a:pt x="506685" y="45720"/>
              </a:lnTo>
            </a:path>
          </a:pathLst>
        </a:custGeom>
        <a:noFill/>
        <a:ln w="9525" cap="flat" cmpd="sng" algn="ctr">
          <a:solidFill>
            <a:schemeClr val="accent2">
              <a:hueOff val="-2842760"/>
              <a:satOff val="-28935"/>
              <a:lumOff val="-19216"/>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80341" y="2920976"/>
        <a:ext cx="26864" cy="5372"/>
      </dsp:txXfrm>
    </dsp:sp>
    <dsp:sp modelId="{C8E67F78-2FCC-4137-9018-7088F9E2F612}">
      <dsp:nvSpPr>
        <dsp:cNvPr id="0" name=""/>
        <dsp:cNvSpPr/>
      </dsp:nvSpPr>
      <dsp:spPr>
        <a:xfrm>
          <a:off x="6205" y="2222855"/>
          <a:ext cx="2336025" cy="1401615"/>
        </a:xfrm>
        <a:prstGeom prst="rect">
          <a:avLst/>
        </a:prstGeom>
        <a:blipFill>
          <a:blip xmlns:r="http://schemas.openxmlformats.org/officeDocument/2006/relationships" r:embed="rId1">
            <a:duotone>
              <a:schemeClr val="accent2">
                <a:hueOff val="-2132070"/>
                <a:satOff val="-21701"/>
                <a:lumOff val="-14412"/>
                <a:alphaOff val="0"/>
                <a:shade val="88000"/>
                <a:lumMod val="88000"/>
              </a:schemeClr>
              <a:schemeClr val="accent2">
                <a:hueOff val="-2132070"/>
                <a:satOff val="-21701"/>
                <a:lumOff val="-14412"/>
                <a:alphaOff val="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467" tIns="120153" rIns="114467" bIns="120153" numCol="1" spcCol="1270" anchor="ctr" anchorCtr="0">
          <a:noAutofit/>
        </a:bodyPr>
        <a:lstStyle/>
        <a:p>
          <a:pPr marL="0" lvl="0" indent="0" algn="ctr" defTabSz="711200">
            <a:lnSpc>
              <a:spcPct val="90000"/>
            </a:lnSpc>
            <a:spcBef>
              <a:spcPct val="0"/>
            </a:spcBef>
            <a:spcAft>
              <a:spcPct val="35000"/>
            </a:spcAft>
            <a:buNone/>
          </a:pPr>
          <a:r>
            <a:rPr lang="en-US" sz="1600" kern="1200" baseline="0" dirty="0"/>
            <a:t>CBHC</a:t>
          </a:r>
          <a:r>
            <a:rPr lang="en-US" sz="1600" kern="1200" dirty="0"/>
            <a:t>/Emergency MH Services contacted to conduct initial screening?</a:t>
          </a:r>
        </a:p>
      </dsp:txBody>
      <dsp:txXfrm>
        <a:off x="6205" y="2222855"/>
        <a:ext cx="2336025" cy="1401615"/>
      </dsp:txXfrm>
    </dsp:sp>
    <dsp:sp modelId="{5861D58D-6296-4D9A-AFF0-AF22FE370A74}">
      <dsp:nvSpPr>
        <dsp:cNvPr id="0" name=""/>
        <dsp:cNvSpPr/>
      </dsp:nvSpPr>
      <dsp:spPr>
        <a:xfrm>
          <a:off x="2879516" y="2222855"/>
          <a:ext cx="2336025" cy="1401615"/>
        </a:xfrm>
        <a:prstGeom prst="rect">
          <a:avLst/>
        </a:prstGeom>
        <a:blipFill>
          <a:blip xmlns:r="http://schemas.openxmlformats.org/officeDocument/2006/relationships" r:embed="rId1">
            <a:duotone>
              <a:schemeClr val="accent2">
                <a:hueOff val="-2842760"/>
                <a:satOff val="-28935"/>
                <a:lumOff val="-19216"/>
                <a:alphaOff val="0"/>
                <a:shade val="88000"/>
                <a:lumMod val="88000"/>
              </a:schemeClr>
              <a:schemeClr val="accent2">
                <a:hueOff val="-2842760"/>
                <a:satOff val="-28935"/>
                <a:lumOff val="-19216"/>
                <a:alphaOff val="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467" tIns="120153" rIns="114467" bIns="120153" numCol="1" spcCol="1270" anchor="ctr" anchorCtr="0">
          <a:noAutofit/>
        </a:bodyPr>
        <a:lstStyle/>
        <a:p>
          <a:pPr marL="0" lvl="0" indent="0" algn="ctr" defTabSz="711200">
            <a:lnSpc>
              <a:spcPct val="90000"/>
            </a:lnSpc>
            <a:spcBef>
              <a:spcPct val="0"/>
            </a:spcBef>
            <a:spcAft>
              <a:spcPct val="35000"/>
            </a:spcAft>
            <a:buNone/>
          </a:pPr>
          <a:r>
            <a:rPr lang="en-US" sz="1600" kern="1200" baseline="0" dirty="0"/>
            <a:t>Geography, time of day important to consider: police transport and court  time</a:t>
          </a:r>
          <a:endParaRPr lang="en-US" sz="1600" kern="1200" dirty="0"/>
        </a:p>
      </dsp:txBody>
      <dsp:txXfrm>
        <a:off x="2879516" y="2222855"/>
        <a:ext cx="2336025" cy="14016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B0FF33-E26A-4DD5-88CF-9120E9D0B308}">
      <dsp:nvSpPr>
        <dsp:cNvPr id="0" name=""/>
        <dsp:cNvSpPr/>
      </dsp:nvSpPr>
      <dsp:spPr>
        <a:xfrm>
          <a:off x="1935397" y="770642"/>
          <a:ext cx="414746" cy="91440"/>
        </a:xfrm>
        <a:custGeom>
          <a:avLst/>
          <a:gdLst/>
          <a:ahLst/>
          <a:cxnLst/>
          <a:rect l="0" t="0" r="0" b="0"/>
          <a:pathLst>
            <a:path>
              <a:moveTo>
                <a:pt x="0" y="45720"/>
              </a:moveTo>
              <a:lnTo>
                <a:pt x="414746"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131637" y="814135"/>
        <a:ext cx="22267" cy="4453"/>
      </dsp:txXfrm>
    </dsp:sp>
    <dsp:sp modelId="{33E178C2-A011-460D-9600-423C1900161E}">
      <dsp:nvSpPr>
        <dsp:cNvPr id="0" name=""/>
        <dsp:cNvSpPr/>
      </dsp:nvSpPr>
      <dsp:spPr>
        <a:xfrm>
          <a:off x="906" y="235475"/>
          <a:ext cx="1936290" cy="1161774"/>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4880" tIns="99593" rIns="94880" bIns="99593" numCol="1" spcCol="1270" anchor="ctr" anchorCtr="0">
          <a:noAutofit/>
        </a:bodyPr>
        <a:lstStyle/>
        <a:p>
          <a:pPr marL="0" lvl="0" indent="0" algn="ctr" defTabSz="577850">
            <a:lnSpc>
              <a:spcPct val="90000"/>
            </a:lnSpc>
            <a:spcBef>
              <a:spcPct val="0"/>
            </a:spcBef>
            <a:spcAft>
              <a:spcPct val="35000"/>
            </a:spcAft>
            <a:buNone/>
          </a:pPr>
          <a:r>
            <a:rPr lang="en-US" sz="1300" kern="1200" baseline="0"/>
            <a:t>Early intercept focus </a:t>
          </a:r>
          <a:endParaRPr lang="en-US" sz="1300" kern="1200"/>
        </a:p>
      </dsp:txBody>
      <dsp:txXfrm>
        <a:off x="906" y="235475"/>
        <a:ext cx="1936290" cy="1161774"/>
      </dsp:txXfrm>
    </dsp:sp>
    <dsp:sp modelId="{D4A37539-A9F2-49E3-8B3E-BC655223C68C}">
      <dsp:nvSpPr>
        <dsp:cNvPr id="0" name=""/>
        <dsp:cNvSpPr/>
      </dsp:nvSpPr>
      <dsp:spPr>
        <a:xfrm>
          <a:off x="969052" y="1395449"/>
          <a:ext cx="2381637" cy="414746"/>
        </a:xfrm>
        <a:custGeom>
          <a:avLst/>
          <a:gdLst/>
          <a:ahLst/>
          <a:cxnLst/>
          <a:rect l="0" t="0" r="0" b="0"/>
          <a:pathLst>
            <a:path>
              <a:moveTo>
                <a:pt x="2381637" y="0"/>
              </a:moveTo>
              <a:lnTo>
                <a:pt x="2381637" y="224473"/>
              </a:lnTo>
              <a:lnTo>
                <a:pt x="0" y="224473"/>
              </a:lnTo>
              <a:lnTo>
                <a:pt x="0" y="414746"/>
              </a:lnTo>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099298" y="1600596"/>
        <a:ext cx="121145" cy="4453"/>
      </dsp:txXfrm>
    </dsp:sp>
    <dsp:sp modelId="{0E01B89C-3AA1-4648-9AB5-7A8F144A9653}">
      <dsp:nvSpPr>
        <dsp:cNvPr id="0" name=""/>
        <dsp:cNvSpPr/>
      </dsp:nvSpPr>
      <dsp:spPr>
        <a:xfrm>
          <a:off x="2382544" y="235475"/>
          <a:ext cx="1936290" cy="1161774"/>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4880" tIns="99593" rIns="94880" bIns="99593" numCol="1" spcCol="1270" anchor="ctr" anchorCtr="0">
          <a:noAutofit/>
        </a:bodyPr>
        <a:lstStyle/>
        <a:p>
          <a:pPr marL="0" lvl="0" indent="0" algn="ctr" defTabSz="577850">
            <a:lnSpc>
              <a:spcPct val="90000"/>
            </a:lnSpc>
            <a:spcBef>
              <a:spcPct val="0"/>
            </a:spcBef>
            <a:spcAft>
              <a:spcPct val="35000"/>
            </a:spcAft>
            <a:buNone/>
          </a:pPr>
          <a:r>
            <a:rPr lang="en-US" sz="1300" kern="1200" baseline="0"/>
            <a:t>DMH Funding for Police-Based Diversion began in 2007</a:t>
          </a:r>
          <a:endParaRPr lang="en-US" sz="1300" kern="1200"/>
        </a:p>
      </dsp:txBody>
      <dsp:txXfrm>
        <a:off x="2382544" y="235475"/>
        <a:ext cx="1936290" cy="1161774"/>
      </dsp:txXfrm>
    </dsp:sp>
    <dsp:sp modelId="{C4B193B0-9894-469A-90D3-FB337B0C4A78}">
      <dsp:nvSpPr>
        <dsp:cNvPr id="0" name=""/>
        <dsp:cNvSpPr/>
      </dsp:nvSpPr>
      <dsp:spPr>
        <a:xfrm>
          <a:off x="1935397" y="2377763"/>
          <a:ext cx="414746" cy="91440"/>
        </a:xfrm>
        <a:custGeom>
          <a:avLst/>
          <a:gdLst/>
          <a:ahLst/>
          <a:cxnLst/>
          <a:rect l="0" t="0" r="0" b="0"/>
          <a:pathLst>
            <a:path>
              <a:moveTo>
                <a:pt x="0" y="45720"/>
              </a:moveTo>
              <a:lnTo>
                <a:pt x="414746" y="45720"/>
              </a:lnTo>
            </a:path>
          </a:pathLst>
        </a:custGeom>
        <a:noFill/>
        <a:ln w="9525" cap="flat"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131637" y="2421256"/>
        <a:ext cx="22267" cy="4453"/>
      </dsp:txXfrm>
    </dsp:sp>
    <dsp:sp modelId="{C1F5B19A-73AE-479C-A608-4025167B7EC4}">
      <dsp:nvSpPr>
        <dsp:cNvPr id="0" name=""/>
        <dsp:cNvSpPr/>
      </dsp:nvSpPr>
      <dsp:spPr>
        <a:xfrm>
          <a:off x="906" y="1842596"/>
          <a:ext cx="1936290" cy="1161774"/>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4880" tIns="99593" rIns="94880" bIns="99593" numCol="1" spcCol="1270" anchor="ctr" anchorCtr="0">
          <a:noAutofit/>
        </a:bodyPr>
        <a:lstStyle/>
        <a:p>
          <a:pPr marL="0" lvl="0" indent="0" algn="ctr" defTabSz="577850">
            <a:lnSpc>
              <a:spcPct val="90000"/>
            </a:lnSpc>
            <a:spcBef>
              <a:spcPct val="0"/>
            </a:spcBef>
            <a:spcAft>
              <a:spcPct val="35000"/>
            </a:spcAft>
            <a:buNone/>
          </a:pPr>
          <a:r>
            <a:rPr lang="en-US" sz="1300" kern="1200" baseline="0" dirty="0"/>
            <a:t>DMH currently funds OVER 120 + JDP’s (Jail Diversion Programs) in MA impacting OVER  210 CITIES and towns</a:t>
          </a:r>
          <a:endParaRPr lang="en-US" sz="1300" kern="1200" dirty="0"/>
        </a:p>
      </dsp:txBody>
      <dsp:txXfrm>
        <a:off x="906" y="1842596"/>
        <a:ext cx="1936290" cy="1161774"/>
      </dsp:txXfrm>
    </dsp:sp>
    <dsp:sp modelId="{D7F2450A-14A9-46F6-8A98-62B421B02D94}">
      <dsp:nvSpPr>
        <dsp:cNvPr id="0" name=""/>
        <dsp:cNvSpPr/>
      </dsp:nvSpPr>
      <dsp:spPr>
        <a:xfrm>
          <a:off x="969052" y="3002570"/>
          <a:ext cx="2381637" cy="414746"/>
        </a:xfrm>
        <a:custGeom>
          <a:avLst/>
          <a:gdLst/>
          <a:ahLst/>
          <a:cxnLst/>
          <a:rect l="0" t="0" r="0" b="0"/>
          <a:pathLst>
            <a:path>
              <a:moveTo>
                <a:pt x="2381637" y="0"/>
              </a:moveTo>
              <a:lnTo>
                <a:pt x="2381637" y="224473"/>
              </a:lnTo>
              <a:lnTo>
                <a:pt x="0" y="224473"/>
              </a:lnTo>
              <a:lnTo>
                <a:pt x="0" y="414746"/>
              </a:lnTo>
            </a:path>
          </a:pathLst>
        </a:custGeom>
        <a:noFill/>
        <a:ln w="9525" cap="flat"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099298" y="3207717"/>
        <a:ext cx="121145" cy="4453"/>
      </dsp:txXfrm>
    </dsp:sp>
    <dsp:sp modelId="{E2C0F02A-1218-45C0-AE57-EC73985E8685}">
      <dsp:nvSpPr>
        <dsp:cNvPr id="0" name=""/>
        <dsp:cNvSpPr/>
      </dsp:nvSpPr>
      <dsp:spPr>
        <a:xfrm>
          <a:off x="2382544" y="1842596"/>
          <a:ext cx="1936290" cy="1161774"/>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4880" tIns="99593" rIns="94880" bIns="99593" numCol="1" spcCol="1270" anchor="ctr" anchorCtr="0">
          <a:noAutofit/>
        </a:bodyPr>
        <a:lstStyle/>
        <a:p>
          <a:pPr marL="0" lvl="0" indent="0" algn="ctr" defTabSz="577850">
            <a:lnSpc>
              <a:spcPct val="90000"/>
            </a:lnSpc>
            <a:spcBef>
              <a:spcPct val="0"/>
            </a:spcBef>
            <a:spcAft>
              <a:spcPct val="35000"/>
            </a:spcAft>
            <a:buNone/>
          </a:pPr>
          <a:r>
            <a:rPr lang="en-US" sz="1300" kern="1200" baseline="0" dirty="0"/>
            <a:t>CBHC’s are key partners – §12 merry-go-round vs. warm handoff?</a:t>
          </a:r>
          <a:endParaRPr lang="en-US" sz="1300" kern="1200" dirty="0"/>
        </a:p>
      </dsp:txBody>
      <dsp:txXfrm>
        <a:off x="2382544" y="1842596"/>
        <a:ext cx="1936290" cy="1161774"/>
      </dsp:txXfrm>
    </dsp:sp>
    <dsp:sp modelId="{7FADE80E-1BAD-4877-A4C2-349AA3B19154}">
      <dsp:nvSpPr>
        <dsp:cNvPr id="0" name=""/>
        <dsp:cNvSpPr/>
      </dsp:nvSpPr>
      <dsp:spPr>
        <a:xfrm>
          <a:off x="906" y="3449717"/>
          <a:ext cx="1936290" cy="1161774"/>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4880" tIns="99593" rIns="94880" bIns="99593" numCol="1" spcCol="1270" anchor="ctr" anchorCtr="0">
          <a:noAutofit/>
        </a:bodyPr>
        <a:lstStyle/>
        <a:p>
          <a:pPr marL="0" lvl="0" indent="0" algn="ctr" defTabSz="577850">
            <a:lnSpc>
              <a:spcPct val="90000"/>
            </a:lnSpc>
            <a:spcBef>
              <a:spcPct val="0"/>
            </a:spcBef>
            <a:spcAft>
              <a:spcPct val="35000"/>
            </a:spcAft>
            <a:buNone/>
          </a:pPr>
          <a:r>
            <a:rPr lang="en-US" sz="1300" kern="1200" baseline="0" dirty="0"/>
            <a:t>Example</a:t>
          </a:r>
          <a:endParaRPr lang="en-US" sz="1300" kern="1200" dirty="0"/>
        </a:p>
      </dsp:txBody>
      <dsp:txXfrm>
        <a:off x="906" y="3449717"/>
        <a:ext cx="1936290" cy="116177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7E8DA5-8606-48F3-AD96-BFC5EDABF922}">
      <dsp:nvSpPr>
        <dsp:cNvPr id="0" name=""/>
        <dsp:cNvSpPr/>
      </dsp:nvSpPr>
      <dsp:spPr>
        <a:xfrm>
          <a:off x="4757910" y="388892"/>
          <a:ext cx="1981329" cy="1981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a:t>Crisis Intervention Team: </a:t>
          </a:r>
          <a:r>
            <a:rPr lang="en-US" sz="2000" kern="1200"/>
            <a:t>Community initiatives that are law enforcement led</a:t>
          </a:r>
        </a:p>
      </dsp:txBody>
      <dsp:txXfrm>
        <a:off x="4757910" y="388892"/>
        <a:ext cx="1981329" cy="1981329"/>
      </dsp:txXfrm>
    </dsp:sp>
    <dsp:sp modelId="{B58834E1-416A-4CA0-9B30-281752269B33}">
      <dsp:nvSpPr>
        <dsp:cNvPr id="0" name=""/>
        <dsp:cNvSpPr/>
      </dsp:nvSpPr>
      <dsp:spPr>
        <a:xfrm>
          <a:off x="1739601" y="-1048"/>
          <a:ext cx="4685310" cy="4685310"/>
        </a:xfrm>
        <a:prstGeom prst="circularArrow">
          <a:avLst>
            <a:gd name="adj1" fmla="val 8246"/>
            <a:gd name="adj2" fmla="val 575923"/>
            <a:gd name="adj3" fmla="val 2964743"/>
            <a:gd name="adj4" fmla="val 51128"/>
            <a:gd name="adj5" fmla="val 9621"/>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8BBE37B-021B-4FD8-AB4C-70BF0AB3E646}">
      <dsp:nvSpPr>
        <dsp:cNvPr id="0" name=""/>
        <dsp:cNvSpPr/>
      </dsp:nvSpPr>
      <dsp:spPr>
        <a:xfrm>
          <a:off x="3091591" y="3275041"/>
          <a:ext cx="1981329" cy="1981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l" defTabSz="889000">
            <a:lnSpc>
              <a:spcPct val="90000"/>
            </a:lnSpc>
            <a:spcBef>
              <a:spcPct val="0"/>
            </a:spcBef>
            <a:spcAft>
              <a:spcPct val="35000"/>
            </a:spcAft>
            <a:buNone/>
          </a:pPr>
          <a:r>
            <a:rPr lang="en-US" sz="2000" b="1" kern="1200"/>
            <a:t>Police-based clinician</a:t>
          </a:r>
          <a:endParaRPr lang="en-US" sz="2000" kern="1200"/>
        </a:p>
        <a:p>
          <a:pPr marL="171450" lvl="1" indent="-171450" algn="l" defTabSz="711200">
            <a:lnSpc>
              <a:spcPct val="90000"/>
            </a:lnSpc>
            <a:spcBef>
              <a:spcPct val="0"/>
            </a:spcBef>
            <a:spcAft>
              <a:spcPct val="15000"/>
            </a:spcAft>
            <a:buChar char="•"/>
          </a:pPr>
          <a:r>
            <a:rPr lang="en-US" sz="1600" b="1" kern="1200"/>
            <a:t>Co-Responses</a:t>
          </a:r>
          <a:endParaRPr lang="en-US" sz="1600" kern="1200"/>
        </a:p>
        <a:p>
          <a:pPr marL="171450" lvl="1" indent="-171450" algn="l" defTabSz="711200">
            <a:lnSpc>
              <a:spcPct val="90000"/>
            </a:lnSpc>
            <a:spcBef>
              <a:spcPct val="0"/>
            </a:spcBef>
            <a:spcAft>
              <a:spcPct val="15000"/>
            </a:spcAft>
            <a:buChar char="•"/>
          </a:pPr>
          <a:r>
            <a:rPr lang="en-US" sz="1600" b="1" kern="1200"/>
            <a:t>Follow up responses</a:t>
          </a:r>
          <a:endParaRPr lang="en-US" sz="1600" kern="1200"/>
        </a:p>
      </dsp:txBody>
      <dsp:txXfrm>
        <a:off x="3091591" y="3275041"/>
        <a:ext cx="1981329" cy="1981329"/>
      </dsp:txXfrm>
    </dsp:sp>
    <dsp:sp modelId="{C06C22AB-33CD-4501-93FE-B400BC475FD9}">
      <dsp:nvSpPr>
        <dsp:cNvPr id="0" name=""/>
        <dsp:cNvSpPr/>
      </dsp:nvSpPr>
      <dsp:spPr>
        <a:xfrm>
          <a:off x="1637344" y="-8029"/>
          <a:ext cx="4611048" cy="4685310"/>
        </a:xfrm>
        <a:prstGeom prst="circularArrow">
          <a:avLst>
            <a:gd name="adj1" fmla="val 8246"/>
            <a:gd name="adj2" fmla="val 575923"/>
            <a:gd name="adj3" fmla="val 10172949"/>
            <a:gd name="adj4" fmla="val 7259334"/>
            <a:gd name="adj5" fmla="val 9621"/>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3C2AD0E-521C-410E-A6FF-F7A463A42C6B}">
      <dsp:nvSpPr>
        <dsp:cNvPr id="0" name=""/>
        <dsp:cNvSpPr/>
      </dsp:nvSpPr>
      <dsp:spPr>
        <a:xfrm>
          <a:off x="1425272" y="388892"/>
          <a:ext cx="1981329" cy="1981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l" defTabSz="889000">
            <a:lnSpc>
              <a:spcPct val="90000"/>
            </a:lnSpc>
            <a:spcBef>
              <a:spcPct val="0"/>
            </a:spcBef>
            <a:spcAft>
              <a:spcPct val="35000"/>
            </a:spcAft>
            <a:buNone/>
          </a:pPr>
          <a:r>
            <a:rPr lang="en-US" sz="2000" b="1" kern="1200"/>
            <a:t>TTACs: </a:t>
          </a:r>
          <a:r>
            <a:rPr lang="en-US" sz="2000" kern="1200"/>
            <a:t>Training and Technical Assistance Centers</a:t>
          </a:r>
        </a:p>
        <a:p>
          <a:pPr marL="171450" lvl="1" indent="-171450" algn="l" defTabSz="711200">
            <a:lnSpc>
              <a:spcPct val="90000"/>
            </a:lnSpc>
            <a:spcBef>
              <a:spcPct val="0"/>
            </a:spcBef>
            <a:spcAft>
              <a:spcPct val="15000"/>
            </a:spcAft>
            <a:buChar char="•"/>
          </a:pPr>
          <a:r>
            <a:rPr lang="en-US" sz="1600" kern="1200"/>
            <a:t>Crisis Intervention Team</a:t>
          </a:r>
        </a:p>
        <a:p>
          <a:pPr marL="171450" lvl="1" indent="-171450" algn="l" defTabSz="711200">
            <a:lnSpc>
              <a:spcPct val="90000"/>
            </a:lnSpc>
            <a:spcBef>
              <a:spcPct val="0"/>
            </a:spcBef>
            <a:spcAft>
              <a:spcPct val="15000"/>
            </a:spcAft>
            <a:buChar char="•"/>
          </a:pPr>
          <a:r>
            <a:rPr lang="en-US" sz="1600" kern="1200"/>
            <a:t>Co-response</a:t>
          </a:r>
        </a:p>
      </dsp:txBody>
      <dsp:txXfrm>
        <a:off x="1425272" y="388892"/>
        <a:ext cx="1981329" cy="1981329"/>
      </dsp:txXfrm>
    </dsp:sp>
    <dsp:sp modelId="{D30C299F-E217-4CEB-B863-998B92C0C622}">
      <dsp:nvSpPr>
        <dsp:cNvPr id="0" name=""/>
        <dsp:cNvSpPr/>
      </dsp:nvSpPr>
      <dsp:spPr>
        <a:xfrm>
          <a:off x="1739601" y="-1048"/>
          <a:ext cx="4685310" cy="4685310"/>
        </a:xfrm>
        <a:prstGeom prst="circularArrow">
          <a:avLst>
            <a:gd name="adj1" fmla="val 8246"/>
            <a:gd name="adj2" fmla="val 575923"/>
            <a:gd name="adj3" fmla="val 16857550"/>
            <a:gd name="adj4" fmla="val 14966527"/>
            <a:gd name="adj5" fmla="val 9621"/>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71C679-B8A9-4033-8689-D671BF23D933}">
      <dsp:nvSpPr>
        <dsp:cNvPr id="0" name=""/>
        <dsp:cNvSpPr/>
      </dsp:nvSpPr>
      <dsp:spPr>
        <a:xfrm>
          <a:off x="0" y="0"/>
          <a:ext cx="6476047" cy="859853"/>
        </a:xfrm>
        <a:prstGeom prst="roundRect">
          <a:avLst>
            <a:gd name="adj" fmla="val 10000"/>
          </a:avLst>
        </a:prstGeom>
        <a:blipFill>
          <a:blip xmlns:r="http://schemas.openxmlformats.org/officeDocument/2006/relationships" r:embed="rId1">
            <a:duotone>
              <a:schemeClr val="accent2">
                <a:hueOff val="0"/>
                <a:satOff val="0"/>
                <a:lumOff val="0"/>
                <a:alphaOff val="0"/>
                <a:shade val="88000"/>
                <a:lumMod val="88000"/>
              </a:schemeClr>
              <a:schemeClr val="accent2">
                <a:hueOff val="0"/>
                <a:satOff val="0"/>
                <a:lumOff val="0"/>
                <a:alphaOff val="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baseline="0"/>
            <a:t>Disproportionate percentage of people with SMI (serious mental illness) in jail: about 14.5% of males, 31% of females</a:t>
          </a:r>
          <a:endParaRPr lang="en-US" sz="1700" kern="1200"/>
        </a:p>
      </dsp:txBody>
      <dsp:txXfrm>
        <a:off x="25184" y="25184"/>
        <a:ext cx="5475541" cy="809485"/>
      </dsp:txXfrm>
    </dsp:sp>
    <dsp:sp modelId="{7DE5AAB7-0D7E-448C-A00F-568824A19178}">
      <dsp:nvSpPr>
        <dsp:cNvPr id="0" name=""/>
        <dsp:cNvSpPr/>
      </dsp:nvSpPr>
      <dsp:spPr>
        <a:xfrm>
          <a:off x="542368" y="1016190"/>
          <a:ext cx="6476047" cy="859853"/>
        </a:xfrm>
        <a:prstGeom prst="roundRect">
          <a:avLst>
            <a:gd name="adj" fmla="val 10000"/>
          </a:avLst>
        </a:prstGeom>
        <a:blipFill>
          <a:blip xmlns:r="http://schemas.openxmlformats.org/officeDocument/2006/relationships" r:embed="rId1">
            <a:duotone>
              <a:schemeClr val="accent2">
                <a:hueOff val="-947587"/>
                <a:satOff val="-9645"/>
                <a:lumOff val="-6405"/>
                <a:alphaOff val="0"/>
                <a:shade val="88000"/>
                <a:lumMod val="88000"/>
              </a:schemeClr>
              <a:schemeClr val="accent2">
                <a:hueOff val="-947587"/>
                <a:satOff val="-9645"/>
                <a:lumOff val="-6405"/>
                <a:alphaOff val="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baseline="0"/>
            <a:t>1 in 16 people have a SMI, but people with SMI are 3-4x as likely to be in jail</a:t>
          </a:r>
          <a:endParaRPr lang="en-US" sz="1700" kern="1200"/>
        </a:p>
      </dsp:txBody>
      <dsp:txXfrm>
        <a:off x="567552" y="1041374"/>
        <a:ext cx="5324405" cy="809485"/>
      </dsp:txXfrm>
    </dsp:sp>
    <dsp:sp modelId="{B3E3F5FF-5E5B-4511-8D41-06FC3343483A}">
      <dsp:nvSpPr>
        <dsp:cNvPr id="0" name=""/>
        <dsp:cNvSpPr/>
      </dsp:nvSpPr>
      <dsp:spPr>
        <a:xfrm>
          <a:off x="1076642" y="2032381"/>
          <a:ext cx="6476047" cy="859853"/>
        </a:xfrm>
        <a:prstGeom prst="roundRect">
          <a:avLst>
            <a:gd name="adj" fmla="val 10000"/>
          </a:avLst>
        </a:prstGeom>
        <a:blipFill>
          <a:blip xmlns:r="http://schemas.openxmlformats.org/officeDocument/2006/relationships" r:embed="rId1">
            <a:duotone>
              <a:schemeClr val="accent2">
                <a:hueOff val="-1895173"/>
                <a:satOff val="-19290"/>
                <a:lumOff val="-12811"/>
                <a:alphaOff val="0"/>
                <a:shade val="88000"/>
                <a:lumMod val="88000"/>
              </a:schemeClr>
              <a:schemeClr val="accent2">
                <a:hueOff val="-1895173"/>
                <a:satOff val="-19290"/>
                <a:lumOff val="-12811"/>
                <a:alphaOff val="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baseline="0"/>
            <a:t>Opportunity to engage with treatment through probation and specialty court services</a:t>
          </a:r>
          <a:endParaRPr lang="en-US" sz="1700" kern="1200"/>
        </a:p>
      </dsp:txBody>
      <dsp:txXfrm>
        <a:off x="1101826" y="2057565"/>
        <a:ext cx="5332500" cy="809485"/>
      </dsp:txXfrm>
    </dsp:sp>
    <dsp:sp modelId="{FB2D0FB6-A439-4495-AEAA-5051020665E1}">
      <dsp:nvSpPr>
        <dsp:cNvPr id="0" name=""/>
        <dsp:cNvSpPr/>
      </dsp:nvSpPr>
      <dsp:spPr>
        <a:xfrm>
          <a:off x="1619011" y="3048571"/>
          <a:ext cx="6476047" cy="859853"/>
        </a:xfrm>
        <a:prstGeom prst="roundRect">
          <a:avLst>
            <a:gd name="adj" fmla="val 10000"/>
          </a:avLst>
        </a:prstGeom>
        <a:blipFill>
          <a:blip xmlns:r="http://schemas.openxmlformats.org/officeDocument/2006/relationships" r:embed="rId1">
            <a:duotone>
              <a:schemeClr val="accent2">
                <a:hueOff val="-2842760"/>
                <a:satOff val="-28935"/>
                <a:lumOff val="-19216"/>
                <a:alphaOff val="0"/>
                <a:shade val="88000"/>
                <a:lumMod val="88000"/>
              </a:schemeClr>
              <a:schemeClr val="accent2">
                <a:hueOff val="-2842760"/>
                <a:satOff val="-28935"/>
                <a:lumOff val="-19216"/>
                <a:alphaOff val="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baseline="0"/>
            <a:t>Case  Example</a:t>
          </a:r>
          <a:endParaRPr lang="en-US" sz="1700" kern="1200"/>
        </a:p>
      </dsp:txBody>
      <dsp:txXfrm>
        <a:off x="1644195" y="3073755"/>
        <a:ext cx="5324405" cy="809485"/>
      </dsp:txXfrm>
    </dsp:sp>
    <dsp:sp modelId="{99A9530B-B445-488A-ADD8-E8511DFB7D57}">
      <dsp:nvSpPr>
        <dsp:cNvPr id="0" name=""/>
        <dsp:cNvSpPr/>
      </dsp:nvSpPr>
      <dsp:spPr>
        <a:xfrm>
          <a:off x="5917142" y="658569"/>
          <a:ext cx="558904" cy="558904"/>
        </a:xfrm>
        <a:prstGeom prst="downArrow">
          <a:avLst>
            <a:gd name="adj1" fmla="val 55000"/>
            <a:gd name="adj2" fmla="val 45000"/>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6042895" y="658569"/>
        <a:ext cx="307398" cy="420575"/>
      </dsp:txXfrm>
    </dsp:sp>
    <dsp:sp modelId="{D4E0D760-52B5-4F56-97CA-BFBE90D34546}">
      <dsp:nvSpPr>
        <dsp:cNvPr id="0" name=""/>
        <dsp:cNvSpPr/>
      </dsp:nvSpPr>
      <dsp:spPr>
        <a:xfrm>
          <a:off x="6459511" y="1674760"/>
          <a:ext cx="558904" cy="558904"/>
        </a:xfrm>
        <a:prstGeom prst="downArrow">
          <a:avLst>
            <a:gd name="adj1" fmla="val 55000"/>
            <a:gd name="adj2" fmla="val 45000"/>
          </a:avLst>
        </a:prstGeom>
        <a:solidFill>
          <a:schemeClr val="accent2">
            <a:tint val="40000"/>
            <a:alpha val="90000"/>
            <a:hueOff val="-1684435"/>
            <a:satOff val="-16719"/>
            <a:lumOff val="-2386"/>
            <a:alphaOff val="0"/>
          </a:schemeClr>
        </a:solidFill>
        <a:ln w="9525" cap="flat" cmpd="sng" algn="ctr">
          <a:solidFill>
            <a:schemeClr val="accent2">
              <a:tint val="40000"/>
              <a:alpha val="90000"/>
              <a:hueOff val="-1684435"/>
              <a:satOff val="-16719"/>
              <a:lumOff val="-2386"/>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6585264" y="1674760"/>
        <a:ext cx="307398" cy="420575"/>
      </dsp:txXfrm>
    </dsp:sp>
    <dsp:sp modelId="{1D5A6E6D-D690-42C2-B68D-45802211A27D}">
      <dsp:nvSpPr>
        <dsp:cNvPr id="0" name=""/>
        <dsp:cNvSpPr/>
      </dsp:nvSpPr>
      <dsp:spPr>
        <a:xfrm>
          <a:off x="6993785" y="2690950"/>
          <a:ext cx="558904" cy="558904"/>
        </a:xfrm>
        <a:prstGeom prst="downArrow">
          <a:avLst>
            <a:gd name="adj1" fmla="val 55000"/>
            <a:gd name="adj2" fmla="val 45000"/>
          </a:avLst>
        </a:prstGeom>
        <a:solidFill>
          <a:schemeClr val="accent2">
            <a:tint val="40000"/>
            <a:alpha val="90000"/>
            <a:hueOff val="-3368871"/>
            <a:satOff val="-33439"/>
            <a:lumOff val="-4772"/>
            <a:alphaOff val="0"/>
          </a:schemeClr>
        </a:solidFill>
        <a:ln w="9525" cap="flat" cmpd="sng" algn="ctr">
          <a:solidFill>
            <a:schemeClr val="accent2">
              <a:tint val="40000"/>
              <a:alpha val="90000"/>
              <a:hueOff val="-3368871"/>
              <a:satOff val="-33439"/>
              <a:lumOff val="-4772"/>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7119538" y="2690950"/>
        <a:ext cx="307398" cy="42057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E2A630-F964-44C3-89C9-7DB6385172F9}">
      <dsp:nvSpPr>
        <dsp:cNvPr id="0" name=""/>
        <dsp:cNvSpPr/>
      </dsp:nvSpPr>
      <dsp:spPr>
        <a:xfrm>
          <a:off x="0" y="70242"/>
          <a:ext cx="8077200" cy="794503"/>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a:t>Use of police-based co-response clinicians result in: </a:t>
          </a:r>
          <a:endParaRPr lang="en-US" sz="2000" kern="1200"/>
        </a:p>
      </dsp:txBody>
      <dsp:txXfrm>
        <a:off x="38784" y="109026"/>
        <a:ext cx="7999632" cy="716935"/>
      </dsp:txXfrm>
    </dsp:sp>
    <dsp:sp modelId="{5FF80406-03BA-4316-82D2-BBB526C148B1}">
      <dsp:nvSpPr>
        <dsp:cNvPr id="0" name=""/>
        <dsp:cNvSpPr/>
      </dsp:nvSpPr>
      <dsp:spPr>
        <a:xfrm>
          <a:off x="0" y="922345"/>
          <a:ext cx="8077200" cy="794503"/>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a:t>1) Less use of ER’s </a:t>
          </a:r>
          <a:endParaRPr lang="en-US" sz="2000" kern="1200"/>
        </a:p>
      </dsp:txBody>
      <dsp:txXfrm>
        <a:off x="38784" y="961129"/>
        <a:ext cx="7999632" cy="716935"/>
      </dsp:txXfrm>
    </dsp:sp>
    <dsp:sp modelId="{3924A740-B8DB-40CA-81D6-FF7C7387CD66}">
      <dsp:nvSpPr>
        <dsp:cNvPr id="0" name=""/>
        <dsp:cNvSpPr/>
      </dsp:nvSpPr>
      <dsp:spPr>
        <a:xfrm>
          <a:off x="0" y="1774448"/>
          <a:ext cx="8077200" cy="794503"/>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a:t>2) Psychiatric situations being resolved at the scene</a:t>
          </a:r>
          <a:endParaRPr lang="en-US" sz="2000" kern="1200"/>
        </a:p>
      </dsp:txBody>
      <dsp:txXfrm>
        <a:off x="38784" y="1813232"/>
        <a:ext cx="7999632" cy="716935"/>
      </dsp:txXfrm>
    </dsp:sp>
    <dsp:sp modelId="{693BC8C7-FE03-49A7-832F-12F633EADBEB}">
      <dsp:nvSpPr>
        <dsp:cNvPr id="0" name=""/>
        <dsp:cNvSpPr/>
      </dsp:nvSpPr>
      <dsp:spPr>
        <a:xfrm>
          <a:off x="0" y="2626551"/>
          <a:ext cx="8077200" cy="794503"/>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a:t>3) Less arrests, more diversions into treatment appropriate services </a:t>
          </a:r>
          <a:endParaRPr lang="en-US" sz="2000" kern="1200"/>
        </a:p>
      </dsp:txBody>
      <dsp:txXfrm>
        <a:off x="38784" y="2665335"/>
        <a:ext cx="7999632" cy="716935"/>
      </dsp:txXfrm>
    </dsp:sp>
    <dsp:sp modelId="{12C297DF-42C1-40AE-BFA9-C43329A88DAA}">
      <dsp:nvSpPr>
        <dsp:cNvPr id="0" name=""/>
        <dsp:cNvSpPr/>
      </dsp:nvSpPr>
      <dsp:spPr>
        <a:xfrm>
          <a:off x="0" y="3478654"/>
          <a:ext cx="8077200" cy="794503"/>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a:t>4) Less time that officers need to wait for clinicians/mental health response.</a:t>
          </a:r>
          <a:endParaRPr lang="en-US" sz="2000" kern="1200"/>
        </a:p>
      </dsp:txBody>
      <dsp:txXfrm>
        <a:off x="38784" y="3517438"/>
        <a:ext cx="7999632" cy="71693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2E7F9D-4B40-4565-92C6-7193B82D4709}">
      <dsp:nvSpPr>
        <dsp:cNvPr id="0" name=""/>
        <dsp:cNvSpPr/>
      </dsp:nvSpPr>
      <dsp:spPr>
        <a:xfrm>
          <a:off x="0" y="0"/>
          <a:ext cx="6476047" cy="859853"/>
        </a:xfrm>
        <a:prstGeom prst="roundRect">
          <a:avLst>
            <a:gd name="adj" fmla="val 10000"/>
          </a:avLst>
        </a:prstGeom>
        <a:blipFill>
          <a:blip xmlns:r="http://schemas.openxmlformats.org/officeDocument/2006/relationships" r:embed="rId1">
            <a:duotone>
              <a:schemeClr val="accent2">
                <a:hueOff val="0"/>
                <a:satOff val="0"/>
                <a:lumOff val="0"/>
                <a:alphaOff val="0"/>
                <a:shade val="88000"/>
                <a:lumMod val="88000"/>
              </a:schemeClr>
              <a:schemeClr val="accent2">
                <a:hueOff val="0"/>
                <a:satOff val="0"/>
                <a:lumOff val="0"/>
                <a:alphaOff val="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baseline="0"/>
            <a:t>People with MI much more likely to be </a:t>
          </a:r>
          <a:r>
            <a:rPr lang="en-US" sz="1600" b="1" kern="1200" baseline="0"/>
            <a:t>victims </a:t>
          </a:r>
          <a:r>
            <a:rPr lang="en-US" sz="1600" kern="1200" baseline="0"/>
            <a:t>than perpetrators of violence</a:t>
          </a:r>
          <a:endParaRPr lang="en-US" sz="1600" kern="1200"/>
        </a:p>
      </dsp:txBody>
      <dsp:txXfrm>
        <a:off x="25184" y="25184"/>
        <a:ext cx="5475541" cy="809485"/>
      </dsp:txXfrm>
    </dsp:sp>
    <dsp:sp modelId="{3521F78B-4062-4B20-8F1F-3B7EBCD7A1C1}">
      <dsp:nvSpPr>
        <dsp:cNvPr id="0" name=""/>
        <dsp:cNvSpPr/>
      </dsp:nvSpPr>
      <dsp:spPr>
        <a:xfrm>
          <a:off x="542368" y="1016190"/>
          <a:ext cx="6476047" cy="859853"/>
        </a:xfrm>
        <a:prstGeom prst="roundRect">
          <a:avLst>
            <a:gd name="adj" fmla="val 10000"/>
          </a:avLst>
        </a:prstGeom>
        <a:blipFill>
          <a:blip xmlns:r="http://schemas.openxmlformats.org/officeDocument/2006/relationships" r:embed="rId1">
            <a:duotone>
              <a:schemeClr val="accent2">
                <a:hueOff val="-947587"/>
                <a:satOff val="-9645"/>
                <a:lumOff val="-6405"/>
                <a:alphaOff val="0"/>
                <a:shade val="88000"/>
                <a:lumMod val="88000"/>
              </a:schemeClr>
              <a:schemeClr val="accent2">
                <a:hueOff val="-947587"/>
                <a:satOff val="-9645"/>
                <a:lumOff val="-6405"/>
                <a:alphaOff val="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baseline="0"/>
            <a:t>Skillful intervention and finding appropriate options for treatment may be more effective AND require less time</a:t>
          </a:r>
          <a:endParaRPr lang="en-US" sz="1600" kern="1200"/>
        </a:p>
      </dsp:txBody>
      <dsp:txXfrm>
        <a:off x="567552" y="1041374"/>
        <a:ext cx="5324405" cy="809485"/>
      </dsp:txXfrm>
    </dsp:sp>
    <dsp:sp modelId="{5C96E2EA-4AE5-4E91-BEBA-03627EEC313A}">
      <dsp:nvSpPr>
        <dsp:cNvPr id="0" name=""/>
        <dsp:cNvSpPr/>
      </dsp:nvSpPr>
      <dsp:spPr>
        <a:xfrm>
          <a:off x="1076642" y="2032381"/>
          <a:ext cx="6476047" cy="859853"/>
        </a:xfrm>
        <a:prstGeom prst="roundRect">
          <a:avLst>
            <a:gd name="adj" fmla="val 10000"/>
          </a:avLst>
        </a:prstGeom>
        <a:blipFill>
          <a:blip xmlns:r="http://schemas.openxmlformats.org/officeDocument/2006/relationships" r:embed="rId1">
            <a:duotone>
              <a:schemeClr val="accent2">
                <a:hueOff val="-1895173"/>
                <a:satOff val="-19290"/>
                <a:lumOff val="-12811"/>
                <a:alphaOff val="0"/>
                <a:shade val="88000"/>
                <a:lumMod val="88000"/>
              </a:schemeClr>
              <a:schemeClr val="accent2">
                <a:hueOff val="-1895173"/>
                <a:satOff val="-19290"/>
                <a:lumOff val="-12811"/>
                <a:alphaOff val="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baseline="0"/>
            <a:t>Less use of force and more focus on effective de-escalation techniques and approaches that manage, not inflame the crisis</a:t>
          </a:r>
          <a:endParaRPr lang="en-US" sz="1600" kern="1200"/>
        </a:p>
      </dsp:txBody>
      <dsp:txXfrm>
        <a:off x="1101826" y="2057565"/>
        <a:ext cx="5332500" cy="809485"/>
      </dsp:txXfrm>
    </dsp:sp>
    <dsp:sp modelId="{B226F6D3-326A-48CB-8F5B-70B34D385DD7}">
      <dsp:nvSpPr>
        <dsp:cNvPr id="0" name=""/>
        <dsp:cNvSpPr/>
      </dsp:nvSpPr>
      <dsp:spPr>
        <a:xfrm>
          <a:off x="1619011" y="3048571"/>
          <a:ext cx="6476047" cy="859853"/>
        </a:xfrm>
        <a:prstGeom prst="roundRect">
          <a:avLst>
            <a:gd name="adj" fmla="val 10000"/>
          </a:avLst>
        </a:prstGeom>
        <a:blipFill>
          <a:blip xmlns:r="http://schemas.openxmlformats.org/officeDocument/2006/relationships" r:embed="rId1">
            <a:duotone>
              <a:schemeClr val="accent2">
                <a:hueOff val="-2842760"/>
                <a:satOff val="-28935"/>
                <a:lumOff val="-19216"/>
                <a:alphaOff val="0"/>
                <a:shade val="88000"/>
                <a:lumMod val="88000"/>
              </a:schemeClr>
              <a:schemeClr val="accent2">
                <a:hueOff val="-2842760"/>
                <a:satOff val="-28935"/>
                <a:lumOff val="-19216"/>
                <a:alphaOff val="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baseline="0"/>
            <a:t>People with </a:t>
          </a:r>
          <a:r>
            <a:rPr lang="en-US" sz="1600" b="1" kern="1200" baseline="0"/>
            <a:t>untreated</a:t>
          </a:r>
          <a:r>
            <a:rPr lang="en-US" sz="1600" kern="1200" baseline="0"/>
            <a:t> mental illness are 16x more likely to be fatally shot by law enforcement during an encounter</a:t>
          </a:r>
          <a:endParaRPr lang="en-US" sz="1600" kern="1200"/>
        </a:p>
      </dsp:txBody>
      <dsp:txXfrm>
        <a:off x="1644195" y="3073755"/>
        <a:ext cx="5324405" cy="809485"/>
      </dsp:txXfrm>
    </dsp:sp>
    <dsp:sp modelId="{E5C27A86-3E26-4369-9F66-9DF25DB043E1}">
      <dsp:nvSpPr>
        <dsp:cNvPr id="0" name=""/>
        <dsp:cNvSpPr/>
      </dsp:nvSpPr>
      <dsp:spPr>
        <a:xfrm>
          <a:off x="5917142" y="658569"/>
          <a:ext cx="558904" cy="558904"/>
        </a:xfrm>
        <a:prstGeom prst="downArrow">
          <a:avLst>
            <a:gd name="adj1" fmla="val 55000"/>
            <a:gd name="adj2" fmla="val 45000"/>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6042895" y="658569"/>
        <a:ext cx="307398" cy="420575"/>
      </dsp:txXfrm>
    </dsp:sp>
    <dsp:sp modelId="{918E1D88-F4B3-480B-807D-02FBD1CCAFFE}">
      <dsp:nvSpPr>
        <dsp:cNvPr id="0" name=""/>
        <dsp:cNvSpPr/>
      </dsp:nvSpPr>
      <dsp:spPr>
        <a:xfrm>
          <a:off x="6459511" y="1674760"/>
          <a:ext cx="558904" cy="558904"/>
        </a:xfrm>
        <a:prstGeom prst="downArrow">
          <a:avLst>
            <a:gd name="adj1" fmla="val 55000"/>
            <a:gd name="adj2" fmla="val 45000"/>
          </a:avLst>
        </a:prstGeom>
        <a:solidFill>
          <a:schemeClr val="accent2">
            <a:tint val="40000"/>
            <a:alpha val="90000"/>
            <a:hueOff val="-1684435"/>
            <a:satOff val="-16719"/>
            <a:lumOff val="-2386"/>
            <a:alphaOff val="0"/>
          </a:schemeClr>
        </a:solidFill>
        <a:ln w="9525" cap="flat" cmpd="sng" algn="ctr">
          <a:solidFill>
            <a:schemeClr val="accent2">
              <a:tint val="40000"/>
              <a:alpha val="90000"/>
              <a:hueOff val="-1684435"/>
              <a:satOff val="-16719"/>
              <a:lumOff val="-2386"/>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6585264" y="1674760"/>
        <a:ext cx="307398" cy="420575"/>
      </dsp:txXfrm>
    </dsp:sp>
    <dsp:sp modelId="{F5C35DF9-D182-410C-B1C5-EC2BA40757FB}">
      <dsp:nvSpPr>
        <dsp:cNvPr id="0" name=""/>
        <dsp:cNvSpPr/>
      </dsp:nvSpPr>
      <dsp:spPr>
        <a:xfrm>
          <a:off x="6993785" y="2690950"/>
          <a:ext cx="558904" cy="558904"/>
        </a:xfrm>
        <a:prstGeom prst="downArrow">
          <a:avLst>
            <a:gd name="adj1" fmla="val 55000"/>
            <a:gd name="adj2" fmla="val 45000"/>
          </a:avLst>
        </a:prstGeom>
        <a:solidFill>
          <a:schemeClr val="accent2">
            <a:tint val="40000"/>
            <a:alpha val="90000"/>
            <a:hueOff val="-3368871"/>
            <a:satOff val="-33439"/>
            <a:lumOff val="-4772"/>
            <a:alphaOff val="0"/>
          </a:schemeClr>
        </a:solidFill>
        <a:ln w="9525" cap="flat" cmpd="sng" algn="ctr">
          <a:solidFill>
            <a:schemeClr val="accent2">
              <a:tint val="40000"/>
              <a:alpha val="90000"/>
              <a:hueOff val="-3368871"/>
              <a:satOff val="-33439"/>
              <a:lumOff val="-4772"/>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7119538" y="2690950"/>
        <a:ext cx="307398" cy="42057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16ACD5-4CC7-4A9B-BAA6-FFF431DDE270}">
      <dsp:nvSpPr>
        <dsp:cNvPr id="0" name=""/>
        <dsp:cNvSpPr/>
      </dsp:nvSpPr>
      <dsp:spPr>
        <a:xfrm>
          <a:off x="0" y="591"/>
          <a:ext cx="4319742"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AD73E2A0-D626-49B2-A20B-1D0C202F8557}">
      <dsp:nvSpPr>
        <dsp:cNvPr id="0" name=""/>
        <dsp:cNvSpPr/>
      </dsp:nvSpPr>
      <dsp:spPr>
        <a:xfrm>
          <a:off x="0" y="591"/>
          <a:ext cx="4319742" cy="6922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kern="1200"/>
            <a:t>Studies indicate that CIT Training develops increased confidence among police officers 1,2</a:t>
          </a:r>
        </a:p>
      </dsp:txBody>
      <dsp:txXfrm>
        <a:off x="0" y="591"/>
        <a:ext cx="4319742" cy="692254"/>
      </dsp:txXfrm>
    </dsp:sp>
    <dsp:sp modelId="{253667F3-89CA-4FC6-99DE-4F61D45AB198}">
      <dsp:nvSpPr>
        <dsp:cNvPr id="0" name=""/>
        <dsp:cNvSpPr/>
      </dsp:nvSpPr>
      <dsp:spPr>
        <a:xfrm>
          <a:off x="0" y="692846"/>
          <a:ext cx="4319742"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952AC40D-4CF0-4EA4-8142-0E020C766493}">
      <dsp:nvSpPr>
        <dsp:cNvPr id="0" name=""/>
        <dsp:cNvSpPr/>
      </dsp:nvSpPr>
      <dsp:spPr>
        <a:xfrm>
          <a:off x="0" y="692846"/>
          <a:ext cx="4319742" cy="6922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kern="1200"/>
            <a:t>CIT Officers have very efficient crisis response times </a:t>
          </a:r>
        </a:p>
      </dsp:txBody>
      <dsp:txXfrm>
        <a:off x="0" y="692846"/>
        <a:ext cx="4319742" cy="692254"/>
      </dsp:txXfrm>
    </dsp:sp>
    <dsp:sp modelId="{7E0F34A7-FB48-4A94-AC72-E710B0D214B3}">
      <dsp:nvSpPr>
        <dsp:cNvPr id="0" name=""/>
        <dsp:cNvSpPr/>
      </dsp:nvSpPr>
      <dsp:spPr>
        <a:xfrm>
          <a:off x="0" y="1385101"/>
          <a:ext cx="4319742"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3A18448B-0446-4B43-8204-986DA864ECA7}">
      <dsp:nvSpPr>
        <dsp:cNvPr id="0" name=""/>
        <dsp:cNvSpPr/>
      </dsp:nvSpPr>
      <dsp:spPr>
        <a:xfrm>
          <a:off x="0" y="1385101"/>
          <a:ext cx="4319742" cy="6922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kern="1200"/>
            <a:t>Increased diversions from arrest among those with mental illness</a:t>
          </a:r>
        </a:p>
      </dsp:txBody>
      <dsp:txXfrm>
        <a:off x="0" y="1385101"/>
        <a:ext cx="4319742" cy="692254"/>
      </dsp:txXfrm>
    </dsp:sp>
    <dsp:sp modelId="{1616FF1F-3C84-435F-BEFE-DC41C0497CB4}">
      <dsp:nvSpPr>
        <dsp:cNvPr id="0" name=""/>
        <dsp:cNvSpPr/>
      </dsp:nvSpPr>
      <dsp:spPr>
        <a:xfrm>
          <a:off x="0" y="2077356"/>
          <a:ext cx="4319742"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A5E99D66-E917-4248-A493-1D731DF2A542}">
      <dsp:nvSpPr>
        <dsp:cNvPr id="0" name=""/>
        <dsp:cNvSpPr/>
      </dsp:nvSpPr>
      <dsp:spPr>
        <a:xfrm>
          <a:off x="0" y="2077356"/>
          <a:ext cx="4319742" cy="6922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kern="1200"/>
            <a:t>Improves treatment continuity </a:t>
          </a:r>
        </a:p>
      </dsp:txBody>
      <dsp:txXfrm>
        <a:off x="0" y="2077356"/>
        <a:ext cx="4319742" cy="692254"/>
      </dsp:txXfrm>
    </dsp:sp>
    <dsp:sp modelId="{477AB0BD-2796-4529-9EBB-D9B20287E763}">
      <dsp:nvSpPr>
        <dsp:cNvPr id="0" name=""/>
        <dsp:cNvSpPr/>
      </dsp:nvSpPr>
      <dsp:spPr>
        <a:xfrm>
          <a:off x="0" y="2769610"/>
          <a:ext cx="4319742"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9E2CCB8B-B0FD-4298-A792-FF6DDF76CA26}">
      <dsp:nvSpPr>
        <dsp:cNvPr id="0" name=""/>
        <dsp:cNvSpPr/>
      </dsp:nvSpPr>
      <dsp:spPr>
        <a:xfrm>
          <a:off x="0" y="2769610"/>
          <a:ext cx="4319742" cy="6922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kern="1200"/>
            <a:t>significantly </a:t>
          </a:r>
          <a:r>
            <a:rPr lang="en-US" sz="1300" b="1" kern="1200"/>
            <a:t>decreases </a:t>
          </a:r>
          <a:r>
            <a:rPr lang="en-US" sz="1300" kern="1200"/>
            <a:t>police officer injury rates</a:t>
          </a:r>
        </a:p>
      </dsp:txBody>
      <dsp:txXfrm>
        <a:off x="0" y="2769610"/>
        <a:ext cx="4319742" cy="692254"/>
      </dsp:txXfrm>
    </dsp:sp>
    <dsp:sp modelId="{61E8CA80-E737-4B7A-B045-30AD4B46D7E1}">
      <dsp:nvSpPr>
        <dsp:cNvPr id="0" name=""/>
        <dsp:cNvSpPr/>
      </dsp:nvSpPr>
      <dsp:spPr>
        <a:xfrm>
          <a:off x="0" y="3461865"/>
          <a:ext cx="4319742"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5845BB43-E8F7-4440-BAB3-E5B862BF8B6F}">
      <dsp:nvSpPr>
        <dsp:cNvPr id="0" name=""/>
        <dsp:cNvSpPr/>
      </dsp:nvSpPr>
      <dsp:spPr>
        <a:xfrm>
          <a:off x="0" y="3461865"/>
          <a:ext cx="4319742" cy="6922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kern="1200"/>
            <a:t>1.Compton et al. “A Comprehensive Review of Extant Research on Crisis Intervention Team (CIT) Programs” J Am Academy  Psychiatry Law 36:1:47-55 (March 2008)</a:t>
          </a:r>
        </a:p>
      </dsp:txBody>
      <dsp:txXfrm>
        <a:off x="0" y="3461865"/>
        <a:ext cx="4319742" cy="692254"/>
      </dsp:txXfrm>
    </dsp:sp>
    <dsp:sp modelId="{EBBA8504-E579-41F1-8EE9-9CE348A8C795}">
      <dsp:nvSpPr>
        <dsp:cNvPr id="0" name=""/>
        <dsp:cNvSpPr/>
      </dsp:nvSpPr>
      <dsp:spPr>
        <a:xfrm>
          <a:off x="0" y="4154120"/>
          <a:ext cx="4319742"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AA2713FA-21DA-45B2-A2EA-AC4711A7B6CA}">
      <dsp:nvSpPr>
        <dsp:cNvPr id="0" name=""/>
        <dsp:cNvSpPr/>
      </dsp:nvSpPr>
      <dsp:spPr>
        <a:xfrm>
          <a:off x="0" y="4154120"/>
          <a:ext cx="4319742" cy="6922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kern="1200"/>
            <a:t>2. </a:t>
          </a:r>
          <a:r>
            <a:rPr lang="en-US" sz="1300" kern="1200">
              <a:hlinkClick xmlns:r="http://schemas.openxmlformats.org/officeDocument/2006/relationships" r:id="rId1"/>
            </a:rPr>
            <a:t>http://www.citinternational.org/training-overview/163-memphis-model.html</a:t>
          </a:r>
          <a:r>
            <a:rPr lang="en-US" sz="1300" kern="1200"/>
            <a:t> </a:t>
          </a:r>
        </a:p>
      </dsp:txBody>
      <dsp:txXfrm>
        <a:off x="0" y="4154120"/>
        <a:ext cx="4319742" cy="69225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8D674C-0E72-4FD9-9A33-CB5339C74D4E}">
      <dsp:nvSpPr>
        <dsp:cNvPr id="0" name=""/>
        <dsp:cNvSpPr/>
      </dsp:nvSpPr>
      <dsp:spPr>
        <a:xfrm>
          <a:off x="0" y="609599"/>
          <a:ext cx="4319742" cy="1152029"/>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baseline="0" dirty="0"/>
            <a:t>Case example</a:t>
          </a:r>
          <a:endParaRPr lang="en-US" sz="2900" kern="1200" dirty="0"/>
        </a:p>
      </dsp:txBody>
      <dsp:txXfrm>
        <a:off x="56237" y="665836"/>
        <a:ext cx="4207268" cy="1039555"/>
      </dsp:txXfrm>
    </dsp:sp>
    <dsp:sp modelId="{09C6FCFF-F126-4E24-90EE-9EDB17A4A5D4}">
      <dsp:nvSpPr>
        <dsp:cNvPr id="0" name=""/>
        <dsp:cNvSpPr/>
      </dsp:nvSpPr>
      <dsp:spPr>
        <a:xfrm>
          <a:off x="0" y="1847468"/>
          <a:ext cx="4319742" cy="1152029"/>
        </a:xfrm>
        <a:prstGeom prst="roundRect">
          <a:avLst/>
        </a:prstGeom>
        <a:solidFill>
          <a:schemeClr val="accent5">
            <a:hueOff val="9565760"/>
            <a:satOff val="-12468"/>
            <a:lumOff val="-3137"/>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baseline="0"/>
            <a:t>What happens if someone is found incompetent?</a:t>
          </a:r>
          <a:endParaRPr lang="en-US" sz="2900" kern="1200"/>
        </a:p>
      </dsp:txBody>
      <dsp:txXfrm>
        <a:off x="56237" y="1903705"/>
        <a:ext cx="4207268" cy="1039555"/>
      </dsp:txXfrm>
    </dsp:sp>
    <dsp:sp modelId="{8CEF2660-5C08-44C9-812A-4AD4C3062CC0}">
      <dsp:nvSpPr>
        <dsp:cNvPr id="0" name=""/>
        <dsp:cNvSpPr/>
      </dsp:nvSpPr>
      <dsp:spPr>
        <a:xfrm>
          <a:off x="0" y="3083018"/>
          <a:ext cx="4319742" cy="1152029"/>
        </a:xfrm>
        <a:prstGeom prst="roundRect">
          <a:avLst/>
        </a:prstGeom>
        <a:solidFill>
          <a:schemeClr val="accent5">
            <a:hueOff val="19131520"/>
            <a:satOff val="-24936"/>
            <a:lumOff val="-6275"/>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baseline="0"/>
            <a:t>What if the defendant remains incompetent?</a:t>
          </a:r>
          <a:endParaRPr lang="en-US" sz="2900" kern="1200"/>
        </a:p>
      </dsp:txBody>
      <dsp:txXfrm>
        <a:off x="56237" y="3139255"/>
        <a:ext cx="4207268" cy="103955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55A6A1-B0F8-4940-9EA0-ADF74FB4270C}">
      <dsp:nvSpPr>
        <dsp:cNvPr id="0" name=""/>
        <dsp:cNvSpPr/>
      </dsp:nvSpPr>
      <dsp:spPr>
        <a:xfrm>
          <a:off x="0" y="49121"/>
          <a:ext cx="7859712" cy="131975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Competency reports look at whether the accused individual is competent </a:t>
          </a:r>
          <a:r>
            <a:rPr lang="en-US" sz="2400" b="1" i="1" kern="1200" dirty="0"/>
            <a:t>now</a:t>
          </a:r>
          <a:r>
            <a:rPr lang="en-US" sz="2400" i="1" kern="1200" dirty="0"/>
            <a:t>  </a:t>
          </a:r>
          <a:r>
            <a:rPr lang="en-US" sz="2400" kern="1200" dirty="0"/>
            <a:t>:  can be found Incompetent to Stand Trial and then later found CST</a:t>
          </a:r>
        </a:p>
      </dsp:txBody>
      <dsp:txXfrm>
        <a:off x="64425" y="113546"/>
        <a:ext cx="7730862" cy="1190909"/>
      </dsp:txXfrm>
    </dsp:sp>
    <dsp:sp modelId="{63AFA357-7E8C-481F-9A19-433B240B28E7}">
      <dsp:nvSpPr>
        <dsp:cNvPr id="0" name=""/>
        <dsp:cNvSpPr/>
      </dsp:nvSpPr>
      <dsp:spPr>
        <a:xfrm>
          <a:off x="0" y="1438001"/>
          <a:ext cx="7859712" cy="131975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Criminal Responsibility looks at the mental status at the time of the crime </a:t>
          </a:r>
        </a:p>
      </dsp:txBody>
      <dsp:txXfrm>
        <a:off x="64425" y="1502426"/>
        <a:ext cx="7730862" cy="1190909"/>
      </dsp:txXfrm>
    </dsp:sp>
    <dsp:sp modelId="{B61C0DB0-C889-4ABE-B775-D86CB5A7D4BE}">
      <dsp:nvSpPr>
        <dsp:cNvPr id="0" name=""/>
        <dsp:cNvSpPr/>
      </dsp:nvSpPr>
      <dsp:spPr>
        <a:xfrm>
          <a:off x="0" y="2826880"/>
          <a:ext cx="7859712" cy="131975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Example of CR case</a:t>
          </a:r>
        </a:p>
      </dsp:txBody>
      <dsp:txXfrm>
        <a:off x="64425" y="2891305"/>
        <a:ext cx="7730862" cy="1190909"/>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2B96DC75-E1AA-43C1-918D-DA3E3DD24EA4}"/>
              </a:ext>
            </a:extLst>
          </p:cNvPr>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panose="020B0604020202020204" pitchFamily="34" charset="0"/>
              </a:defRPr>
            </a:lvl1pPr>
          </a:lstStyle>
          <a:p>
            <a:pPr>
              <a:defRPr/>
            </a:pPr>
            <a:endParaRPr lang="en-US"/>
          </a:p>
        </p:txBody>
      </p:sp>
      <p:sp>
        <p:nvSpPr>
          <p:cNvPr id="37891" name="Rectangle 3">
            <a:extLst>
              <a:ext uri="{FF2B5EF4-FFF2-40B4-BE49-F238E27FC236}">
                <a16:creationId xmlns:a16="http://schemas.microsoft.com/office/drawing/2014/main" id="{6234077E-AE6C-4A74-89CA-7FC073D3EAE3}"/>
              </a:ext>
            </a:extLst>
          </p:cNvPr>
          <p:cNvSpPr>
            <a:spLocks noGrp="1" noChangeArrowheads="1"/>
          </p:cNvSpPr>
          <p:nvPr>
            <p:ph type="dt" sz="quarter" idx="1"/>
          </p:nvPr>
        </p:nvSpPr>
        <p:spPr bwMode="auto">
          <a:xfrm>
            <a:off x="3970338"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panose="020B0604020202020204" pitchFamily="34" charset="0"/>
              </a:defRPr>
            </a:lvl1pPr>
          </a:lstStyle>
          <a:p>
            <a:pPr>
              <a:defRPr/>
            </a:pPr>
            <a:endParaRPr lang="en-US"/>
          </a:p>
        </p:txBody>
      </p:sp>
      <p:sp>
        <p:nvSpPr>
          <p:cNvPr id="37892" name="Rectangle 4">
            <a:extLst>
              <a:ext uri="{FF2B5EF4-FFF2-40B4-BE49-F238E27FC236}">
                <a16:creationId xmlns:a16="http://schemas.microsoft.com/office/drawing/2014/main" id="{52C72B54-FC94-4995-9BC3-896FB7972FCF}"/>
              </a:ext>
            </a:extLst>
          </p:cNvPr>
          <p:cNvSpPr>
            <a:spLocks noGrp="1" noChangeArrowheads="1"/>
          </p:cNvSpPr>
          <p:nvPr>
            <p:ph type="ftr" sz="quarter" idx="2"/>
          </p:nvPr>
        </p:nvSpPr>
        <p:spPr bwMode="auto">
          <a:xfrm>
            <a:off x="0"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panose="020B0604020202020204" pitchFamily="34" charset="0"/>
              </a:defRPr>
            </a:lvl1pPr>
          </a:lstStyle>
          <a:p>
            <a:pPr>
              <a:defRPr/>
            </a:pPr>
            <a:endParaRPr lang="en-US"/>
          </a:p>
        </p:txBody>
      </p:sp>
      <p:sp>
        <p:nvSpPr>
          <p:cNvPr id="37893" name="Rectangle 5">
            <a:extLst>
              <a:ext uri="{FF2B5EF4-FFF2-40B4-BE49-F238E27FC236}">
                <a16:creationId xmlns:a16="http://schemas.microsoft.com/office/drawing/2014/main" id="{41095B2E-D0A2-47CE-8526-1884933F8CB1}"/>
              </a:ext>
            </a:extLst>
          </p:cNvPr>
          <p:cNvSpPr>
            <a:spLocks noGrp="1" noChangeArrowheads="1"/>
          </p:cNvSpPr>
          <p:nvPr>
            <p:ph type="sldNum" sz="quarter" idx="3"/>
          </p:nvPr>
        </p:nvSpPr>
        <p:spPr bwMode="auto">
          <a:xfrm>
            <a:off x="3970338"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fld id="{2DCE10DD-3121-47AC-8A88-FFA6C4269E7B}" type="slidenum">
              <a:rPr lang="en-US" altLang="en-US"/>
              <a:pPr/>
              <a:t>‹#›</a:t>
            </a:fld>
            <a:endParaRPr lang="en-US" altLang="en-US"/>
          </a:p>
        </p:txBody>
      </p:sp>
    </p:spTree>
    <p:extLst>
      <p:ext uri="{BB962C8B-B14F-4D97-AF65-F5344CB8AC3E}">
        <p14:creationId xmlns:p14="http://schemas.microsoft.com/office/powerpoint/2010/main" val="31757993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42" name="Rectangle 2">
            <a:extLst>
              <a:ext uri="{FF2B5EF4-FFF2-40B4-BE49-F238E27FC236}">
                <a16:creationId xmlns:a16="http://schemas.microsoft.com/office/drawing/2014/main" id="{28BA8CFB-3954-46D2-B2BA-AC7DCFFACB81}"/>
              </a:ext>
            </a:extLst>
          </p:cNvPr>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panose="020B0604020202020204" pitchFamily="34" charset="0"/>
              </a:defRPr>
            </a:lvl1pPr>
          </a:lstStyle>
          <a:p>
            <a:pPr>
              <a:defRPr/>
            </a:pPr>
            <a:endParaRPr lang="en-US"/>
          </a:p>
        </p:txBody>
      </p:sp>
      <p:sp>
        <p:nvSpPr>
          <p:cNvPr id="163843" name="Rectangle 3">
            <a:extLst>
              <a:ext uri="{FF2B5EF4-FFF2-40B4-BE49-F238E27FC236}">
                <a16:creationId xmlns:a16="http://schemas.microsoft.com/office/drawing/2014/main" id="{AF0F0CCE-80DD-4FEB-A7D2-5F433244E380}"/>
              </a:ext>
            </a:extLst>
          </p:cNvPr>
          <p:cNvSpPr>
            <a:spLocks noGrp="1" noChangeArrowheads="1"/>
          </p:cNvSpPr>
          <p:nvPr>
            <p:ph type="dt" idx="1"/>
          </p:nvPr>
        </p:nvSpPr>
        <p:spPr bwMode="auto">
          <a:xfrm>
            <a:off x="3970338"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panose="020B0604020202020204" pitchFamily="34" charset="0"/>
              </a:defRPr>
            </a:lvl1pPr>
          </a:lstStyle>
          <a:p>
            <a:pPr>
              <a:defRPr/>
            </a:pPr>
            <a:endParaRPr lang="en-US"/>
          </a:p>
        </p:txBody>
      </p:sp>
      <p:sp>
        <p:nvSpPr>
          <p:cNvPr id="5124" name="Rectangle 4">
            <a:extLst>
              <a:ext uri="{FF2B5EF4-FFF2-40B4-BE49-F238E27FC236}">
                <a16:creationId xmlns:a16="http://schemas.microsoft.com/office/drawing/2014/main" id="{CCB3A2CF-97C4-40E9-85E7-C2C1995A2518}"/>
              </a:ext>
            </a:extLst>
          </p:cNvPr>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63845" name="Rectangle 5">
            <a:extLst>
              <a:ext uri="{FF2B5EF4-FFF2-40B4-BE49-F238E27FC236}">
                <a16:creationId xmlns:a16="http://schemas.microsoft.com/office/drawing/2014/main" id="{95710459-C519-45D3-815A-689191382B5F}"/>
              </a:ext>
            </a:extLst>
          </p:cNvPr>
          <p:cNvSpPr>
            <a:spLocks noGrp="1" noChangeArrowheads="1"/>
          </p:cNvSpPr>
          <p:nvPr>
            <p:ph type="body" sz="quarter" idx="3"/>
          </p:nvPr>
        </p:nvSpPr>
        <p:spPr bwMode="auto">
          <a:xfrm>
            <a:off x="701675" y="4416425"/>
            <a:ext cx="560705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63846" name="Rectangle 6">
            <a:extLst>
              <a:ext uri="{FF2B5EF4-FFF2-40B4-BE49-F238E27FC236}">
                <a16:creationId xmlns:a16="http://schemas.microsoft.com/office/drawing/2014/main" id="{17396386-9074-4FEC-931C-2BCE1E297766}"/>
              </a:ext>
            </a:extLst>
          </p:cNvPr>
          <p:cNvSpPr>
            <a:spLocks noGrp="1" noChangeArrowheads="1"/>
          </p:cNvSpPr>
          <p:nvPr>
            <p:ph type="ftr" sz="quarter" idx="4"/>
          </p:nvPr>
        </p:nvSpPr>
        <p:spPr bwMode="auto">
          <a:xfrm>
            <a:off x="0"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panose="020B0604020202020204" pitchFamily="34" charset="0"/>
              </a:defRPr>
            </a:lvl1pPr>
          </a:lstStyle>
          <a:p>
            <a:pPr>
              <a:defRPr/>
            </a:pPr>
            <a:endParaRPr lang="en-US"/>
          </a:p>
        </p:txBody>
      </p:sp>
      <p:sp>
        <p:nvSpPr>
          <p:cNvPr id="163847" name="Rectangle 7">
            <a:extLst>
              <a:ext uri="{FF2B5EF4-FFF2-40B4-BE49-F238E27FC236}">
                <a16:creationId xmlns:a16="http://schemas.microsoft.com/office/drawing/2014/main" id="{3E270237-62A9-494D-BE6C-58D8A2964318}"/>
              </a:ext>
            </a:extLst>
          </p:cNvPr>
          <p:cNvSpPr>
            <a:spLocks noGrp="1" noChangeArrowheads="1"/>
          </p:cNvSpPr>
          <p:nvPr>
            <p:ph type="sldNum" sz="quarter" idx="5"/>
          </p:nvPr>
        </p:nvSpPr>
        <p:spPr bwMode="auto">
          <a:xfrm>
            <a:off x="3970338"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fld id="{BC3992E9-9307-460C-87AA-6939B53C5D34}" type="slidenum">
              <a:rPr lang="en-US" altLang="en-US"/>
              <a:pPr/>
              <a:t>‹#›</a:t>
            </a:fld>
            <a:endParaRPr lang="en-US" altLang="en-US"/>
          </a:p>
        </p:txBody>
      </p:sp>
    </p:spTree>
    <p:extLst>
      <p:ext uri="{BB962C8B-B14F-4D97-AF65-F5344CB8AC3E}">
        <p14:creationId xmlns:p14="http://schemas.microsoft.com/office/powerpoint/2010/main" val="2362752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csgjusticecenter.org/wp-content/uploads/2014/12/Prevalence-of-Serious-Mental-Illness-among-Jail-Inmates.pdf"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treatmentadvocacycenter.org/key-issues/criminalization-of-mental-illness/2976-people-with-untreated-mental-illness-16-times-more-likely-to-be-killed-by-law-enforcement-"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A2DB1B16-D864-4E2D-9E2F-2043F44AE40B}"/>
              </a:ext>
            </a:extLst>
          </p:cNvPr>
          <p:cNvSpPr>
            <a:spLocks noGrp="1" noRot="1" noChangeAspect="1" noChangeArrowheads="1" noTextEdit="1"/>
          </p:cNvSpPr>
          <p:nvPr>
            <p:ph type="sldImg"/>
          </p:nvPr>
        </p:nvSpPr>
        <p:spPr>
          <a:ln/>
        </p:spPr>
      </p:sp>
      <p:sp>
        <p:nvSpPr>
          <p:cNvPr id="8195" name="Notes Placeholder 2">
            <a:extLst>
              <a:ext uri="{FF2B5EF4-FFF2-40B4-BE49-F238E27FC236}">
                <a16:creationId xmlns:a16="http://schemas.microsoft.com/office/drawing/2014/main" id="{5A7C79CC-108F-4B36-A260-0B64DC06D336}"/>
              </a:ext>
            </a:extLst>
          </p:cNvPr>
          <p:cNvSpPr>
            <a:spLocks noGrp="1" noChangeArrowheads="1"/>
          </p:cNvSpPr>
          <p:nvPr>
            <p:ph type="body" idx="1"/>
          </p:nvPr>
        </p:nvSpPr>
        <p:spPr>
          <a:noFill/>
        </p:spPr>
        <p:txBody>
          <a:bodyPr/>
          <a:lstStyle/>
          <a:p>
            <a:endParaRPr lang="en-US" altLang="en-US" dirty="0"/>
          </a:p>
        </p:txBody>
      </p:sp>
      <p:sp>
        <p:nvSpPr>
          <p:cNvPr id="8196" name="Slide Number Placeholder 3">
            <a:extLst>
              <a:ext uri="{FF2B5EF4-FFF2-40B4-BE49-F238E27FC236}">
                <a16:creationId xmlns:a16="http://schemas.microsoft.com/office/drawing/2014/main" id="{6626ED69-D942-42F0-A30F-C55C1C5F7CFE}"/>
              </a:ext>
            </a:extLst>
          </p:cNvPr>
          <p:cNvSpPr>
            <a:spLocks noGrp="1"/>
          </p:cNvSpPr>
          <p:nvPr>
            <p:ph type="sldNum" sz="quarter" idx="5"/>
          </p:nvPr>
        </p:nvSpPr>
        <p:spPr>
          <a:noFill/>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8E0F82B6-C55F-4D2D-B8F7-8A4109A814A2}" type="slidenum">
              <a:rPr lang="en-US" altLang="en-US">
                <a:latin typeface="Arial" panose="020B0604020202020204" pitchFamily="34" charset="0"/>
              </a:rPr>
              <a:pPr/>
              <a:t>1</a:t>
            </a:fld>
            <a:endParaRPr lang="en-US" altLang="en-US">
              <a:latin typeface="Arial" panose="020B0604020202020204" pitchFamily="34" charset="0"/>
            </a:endParaRPr>
          </a:p>
        </p:txBody>
      </p:sp>
    </p:spTree>
    <p:extLst>
      <p:ext uri="{BB962C8B-B14F-4D97-AF65-F5344CB8AC3E}">
        <p14:creationId xmlns:p14="http://schemas.microsoft.com/office/powerpoint/2010/main" val="34006101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F05152E5-F1B0-4235-BCEC-F9BBA79B5FA6}"/>
              </a:ext>
            </a:extLst>
          </p:cNvPr>
          <p:cNvSpPr>
            <a:spLocks noGrp="1" noRot="1" noChangeAspect="1" noChangeArrowheads="1" noTextEdit="1"/>
          </p:cNvSpPr>
          <p:nvPr>
            <p:ph type="sldImg"/>
          </p:nvPr>
        </p:nvSpPr>
        <p:spPr>
          <a:ln/>
        </p:spPr>
      </p:sp>
      <p:sp>
        <p:nvSpPr>
          <p:cNvPr id="30723" name="Notes Placeholder 2">
            <a:extLst>
              <a:ext uri="{FF2B5EF4-FFF2-40B4-BE49-F238E27FC236}">
                <a16:creationId xmlns:a16="http://schemas.microsoft.com/office/drawing/2014/main" id="{3932B4F2-8DB3-437A-99B8-F0AA338F7D9F}"/>
              </a:ext>
            </a:extLst>
          </p:cNvPr>
          <p:cNvSpPr>
            <a:spLocks noGrp="1" noChangeArrowheads="1"/>
          </p:cNvSpPr>
          <p:nvPr>
            <p:ph type="body" idx="1"/>
          </p:nvPr>
        </p:nvSpPr>
        <p:spPr>
          <a:noFill/>
        </p:spPr>
        <p:txBody>
          <a:bodyPr/>
          <a:lstStyle/>
          <a:p>
            <a:r>
              <a:rPr lang="en-US" altLang="en-US" dirty="0"/>
              <a:t>*Now partnering with their Fire Departments.</a:t>
            </a:r>
          </a:p>
        </p:txBody>
      </p:sp>
      <p:sp>
        <p:nvSpPr>
          <p:cNvPr id="30724" name="Slide Number Placeholder 3">
            <a:extLst>
              <a:ext uri="{FF2B5EF4-FFF2-40B4-BE49-F238E27FC236}">
                <a16:creationId xmlns:a16="http://schemas.microsoft.com/office/drawing/2014/main" id="{868DFAC7-F524-4235-8525-E1A4BE876399}"/>
              </a:ext>
            </a:extLst>
          </p:cNvPr>
          <p:cNvSpPr>
            <a:spLocks noGrp="1"/>
          </p:cNvSpPr>
          <p:nvPr>
            <p:ph type="sldNum" sz="quarter" idx="5"/>
          </p:nvPr>
        </p:nvSpPr>
        <p:spPr>
          <a:noFill/>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F2905618-38C4-424A-BE13-DEAB3F3F79A8}" type="slidenum">
              <a:rPr lang="en-US" altLang="en-US">
                <a:latin typeface="Arial" panose="020B0604020202020204" pitchFamily="34" charset="0"/>
              </a:rPr>
              <a:pPr/>
              <a:t>11</a:t>
            </a:fld>
            <a:endParaRPr lang="en-US" altLang="en-US">
              <a:latin typeface="Arial" panose="020B0604020202020204" pitchFamily="34" charset="0"/>
            </a:endParaRPr>
          </a:p>
        </p:txBody>
      </p:sp>
    </p:spTree>
    <p:extLst>
      <p:ext uri="{BB962C8B-B14F-4D97-AF65-F5344CB8AC3E}">
        <p14:creationId xmlns:p14="http://schemas.microsoft.com/office/powerpoint/2010/main" val="39474661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longer treaters of last resort – courts/judges frequently see their role as providing treatment solutions for those that are justice involved.</a:t>
            </a:r>
          </a:p>
        </p:txBody>
      </p:sp>
      <p:sp>
        <p:nvSpPr>
          <p:cNvPr id="4" name="Slide Number Placeholder 3"/>
          <p:cNvSpPr>
            <a:spLocks noGrp="1"/>
          </p:cNvSpPr>
          <p:nvPr>
            <p:ph type="sldNum" sz="quarter" idx="5"/>
          </p:nvPr>
        </p:nvSpPr>
        <p:spPr/>
        <p:txBody>
          <a:bodyPr/>
          <a:lstStyle/>
          <a:p>
            <a:fld id="{BC3992E9-9307-460C-87AA-6939B53C5D34}" type="slidenum">
              <a:rPr lang="en-US" altLang="en-US" smtClean="0"/>
              <a:pPr/>
              <a:t>13</a:t>
            </a:fld>
            <a:endParaRPr lang="en-US" altLang="en-US"/>
          </a:p>
        </p:txBody>
      </p:sp>
    </p:spTree>
    <p:extLst>
      <p:ext uri="{BB962C8B-B14F-4D97-AF65-F5344CB8AC3E}">
        <p14:creationId xmlns:p14="http://schemas.microsoft.com/office/powerpoint/2010/main" val="13095067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3992E9-9307-460C-87AA-6939B53C5D34}" type="slidenum">
              <a:rPr lang="en-US" altLang="en-US" smtClean="0"/>
              <a:pPr/>
              <a:t>14</a:t>
            </a:fld>
            <a:endParaRPr lang="en-US" altLang="en-US"/>
          </a:p>
        </p:txBody>
      </p:sp>
    </p:spTree>
    <p:extLst>
      <p:ext uri="{BB962C8B-B14F-4D97-AF65-F5344CB8AC3E}">
        <p14:creationId xmlns:p14="http://schemas.microsoft.com/office/powerpoint/2010/main" val="9090986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B0F6ACE6-DCEE-4168-9AA8-AF19C4F33960}"/>
              </a:ext>
            </a:extLst>
          </p:cNvPr>
          <p:cNvSpPr>
            <a:spLocks noGrp="1" noChangeArrowheads="1"/>
          </p:cNvSpPr>
          <p:nvPr>
            <p:ph type="sldNum" sz="quarter" idx="5"/>
          </p:nvPr>
        </p:nvSpPr>
        <p:spPr>
          <a:noFill/>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1314AEB5-F3DF-481C-B204-C10976DFF88E}" type="slidenum">
              <a:rPr lang="en-US" altLang="en-US">
                <a:latin typeface="Arial" panose="020B0604020202020204" pitchFamily="34" charset="0"/>
              </a:rPr>
              <a:pPr/>
              <a:t>15</a:t>
            </a:fld>
            <a:endParaRPr lang="en-US" altLang="en-US">
              <a:latin typeface="Arial" panose="020B0604020202020204" pitchFamily="34" charset="0"/>
            </a:endParaRPr>
          </a:p>
        </p:txBody>
      </p:sp>
      <p:sp>
        <p:nvSpPr>
          <p:cNvPr id="34819" name="Rectangle 2">
            <a:extLst>
              <a:ext uri="{FF2B5EF4-FFF2-40B4-BE49-F238E27FC236}">
                <a16:creationId xmlns:a16="http://schemas.microsoft.com/office/drawing/2014/main" id="{FD8FBB83-A809-41A1-9BF4-56A14D9CA280}"/>
              </a:ext>
            </a:extLst>
          </p:cNvPr>
          <p:cNvSpPr>
            <a:spLocks noGrp="1" noRot="1" noChangeAspect="1" noChangeArrowheads="1" noTextEdit="1"/>
          </p:cNvSpPr>
          <p:nvPr>
            <p:ph type="sldImg"/>
          </p:nvPr>
        </p:nvSpPr>
        <p:spPr>
          <a:ln/>
        </p:spPr>
      </p:sp>
      <p:sp>
        <p:nvSpPr>
          <p:cNvPr id="34820" name="Rectangle 3">
            <a:extLst>
              <a:ext uri="{FF2B5EF4-FFF2-40B4-BE49-F238E27FC236}">
                <a16:creationId xmlns:a16="http://schemas.microsoft.com/office/drawing/2014/main" id="{F456C7F3-A036-4B93-A23D-7505AE2E3A81}"/>
              </a:ext>
            </a:extLst>
          </p:cNvPr>
          <p:cNvSpPr>
            <a:spLocks noGrp="1" noChangeArrowheads="1"/>
          </p:cNvSpPr>
          <p:nvPr>
            <p:ph type="body" idx="1"/>
          </p:nvPr>
        </p:nvSpPr>
        <p:spPr>
          <a:noFill/>
        </p:spPr>
        <p:txBody>
          <a:bodyPr/>
          <a:lstStyle/>
          <a:p>
            <a:pPr eaLnBrk="1" hangingPunct="1"/>
            <a:r>
              <a:rPr lang="en-US" altLang="en-US" sz="1600" dirty="0"/>
              <a:t>§</a:t>
            </a:r>
            <a:r>
              <a:rPr lang="en-US" altLang="en-US" dirty="0"/>
              <a:t>12e’s – Any family member or concerned party can petition the court for person to be civilly committed to a psychiatric hospital. </a:t>
            </a:r>
          </a:p>
          <a:p>
            <a:pPr eaLnBrk="1" hangingPunct="1"/>
            <a:r>
              <a:rPr lang="en-US" altLang="en-US" dirty="0"/>
              <a:t>12e’s are fairly rare – courts are treaters of last resort, almost always converted to 12a’s</a:t>
            </a:r>
          </a:p>
          <a:p>
            <a:pPr eaLnBrk="1" hangingPunct="1"/>
            <a:r>
              <a:rPr lang="en-US" altLang="en-US" dirty="0"/>
              <a:t>*One State Court Clinician in WM</a:t>
            </a:r>
          </a:p>
        </p:txBody>
      </p:sp>
    </p:spTree>
    <p:extLst>
      <p:ext uri="{BB962C8B-B14F-4D97-AF65-F5344CB8AC3E}">
        <p14:creationId xmlns:p14="http://schemas.microsoft.com/office/powerpoint/2010/main" val="17448911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DF07DDBE-6B5F-4FF6-B3DE-0E643490DFED}"/>
              </a:ext>
            </a:extLst>
          </p:cNvPr>
          <p:cNvSpPr>
            <a:spLocks noGrp="1" noRot="1" noChangeAspect="1" noChangeArrowheads="1" noTextEdit="1"/>
          </p:cNvSpPr>
          <p:nvPr>
            <p:ph type="sldImg"/>
          </p:nvPr>
        </p:nvSpPr>
        <p:spPr>
          <a:ln/>
        </p:spPr>
      </p:sp>
      <p:sp>
        <p:nvSpPr>
          <p:cNvPr id="36867" name="Notes Placeholder 2">
            <a:extLst>
              <a:ext uri="{FF2B5EF4-FFF2-40B4-BE49-F238E27FC236}">
                <a16:creationId xmlns:a16="http://schemas.microsoft.com/office/drawing/2014/main" id="{BEEC44E7-85BD-4547-A430-498EB0D7B024}"/>
              </a:ext>
            </a:extLst>
          </p:cNvPr>
          <p:cNvSpPr>
            <a:spLocks noGrp="1" noChangeArrowheads="1"/>
          </p:cNvSpPr>
          <p:nvPr>
            <p:ph type="body" idx="1"/>
          </p:nvPr>
        </p:nvSpPr>
        <p:spPr>
          <a:noFill/>
        </p:spPr>
        <p:txBody>
          <a:bodyPr/>
          <a:lstStyle/>
          <a:p>
            <a:r>
              <a:rPr lang="en-US" altLang="en-US" dirty="0"/>
              <a:t>Note Springfield, Pittsfield and Holyoke activity.</a:t>
            </a:r>
          </a:p>
        </p:txBody>
      </p:sp>
      <p:sp>
        <p:nvSpPr>
          <p:cNvPr id="36868" name="Slide Number Placeholder 3">
            <a:extLst>
              <a:ext uri="{FF2B5EF4-FFF2-40B4-BE49-F238E27FC236}">
                <a16:creationId xmlns:a16="http://schemas.microsoft.com/office/drawing/2014/main" id="{5DCAD0C3-E9A2-428B-AD5D-1D4485476EC8}"/>
              </a:ext>
            </a:extLst>
          </p:cNvPr>
          <p:cNvSpPr>
            <a:spLocks noGrp="1"/>
          </p:cNvSpPr>
          <p:nvPr>
            <p:ph type="sldNum" sz="quarter" idx="5"/>
          </p:nvPr>
        </p:nvSpPr>
        <p:spPr>
          <a:noFill/>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6616E63A-C4A9-45A6-9A9A-006052D95EC7}" type="slidenum">
              <a:rPr lang="en-US" altLang="en-US">
                <a:latin typeface="Arial" panose="020B0604020202020204" pitchFamily="34" charset="0"/>
              </a:rPr>
              <a:pPr/>
              <a:t>16</a:t>
            </a:fld>
            <a:endParaRPr lang="en-US" altLang="en-US">
              <a:latin typeface="Arial" panose="020B0604020202020204" pitchFamily="34" charset="0"/>
            </a:endParaRPr>
          </a:p>
        </p:txBody>
      </p:sp>
    </p:spTree>
    <p:extLst>
      <p:ext uri="{BB962C8B-B14F-4D97-AF65-F5344CB8AC3E}">
        <p14:creationId xmlns:p14="http://schemas.microsoft.com/office/powerpoint/2010/main" val="4960043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F42339B3-0CCF-469D-B409-26D1B2D8A178}"/>
              </a:ext>
            </a:extLst>
          </p:cNvPr>
          <p:cNvSpPr>
            <a:spLocks noGrp="1" noChangeArrowheads="1"/>
          </p:cNvSpPr>
          <p:nvPr>
            <p:ph type="sldNum" sz="quarter" idx="5"/>
          </p:nvPr>
        </p:nvSpPr>
        <p:spPr>
          <a:noFill/>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C2060EB9-A864-4AF5-910D-3B217A27C05D}" type="slidenum">
              <a:rPr lang="en-US" altLang="en-US">
                <a:latin typeface="Arial" panose="020B0604020202020204" pitchFamily="34" charset="0"/>
              </a:rPr>
              <a:pPr/>
              <a:t>17</a:t>
            </a:fld>
            <a:endParaRPr lang="en-US" altLang="en-US">
              <a:latin typeface="Arial" panose="020B0604020202020204" pitchFamily="34" charset="0"/>
            </a:endParaRPr>
          </a:p>
        </p:txBody>
      </p:sp>
      <p:sp>
        <p:nvSpPr>
          <p:cNvPr id="38915" name="Rectangle 2">
            <a:extLst>
              <a:ext uri="{FF2B5EF4-FFF2-40B4-BE49-F238E27FC236}">
                <a16:creationId xmlns:a16="http://schemas.microsoft.com/office/drawing/2014/main" id="{4A5464AF-6006-42CE-B1A8-F0816A2A8F77}"/>
              </a:ext>
            </a:extLst>
          </p:cNvPr>
          <p:cNvSpPr>
            <a:spLocks noGrp="1" noRot="1" noChangeAspect="1" noChangeArrowheads="1" noTextEdit="1"/>
          </p:cNvSpPr>
          <p:nvPr>
            <p:ph type="sldImg"/>
          </p:nvPr>
        </p:nvSpPr>
        <p:spPr>
          <a:ln/>
        </p:spPr>
      </p:sp>
      <p:sp>
        <p:nvSpPr>
          <p:cNvPr id="38916" name="Rectangle 3">
            <a:extLst>
              <a:ext uri="{FF2B5EF4-FFF2-40B4-BE49-F238E27FC236}">
                <a16:creationId xmlns:a16="http://schemas.microsoft.com/office/drawing/2014/main" id="{6D096430-C9D2-4268-8B4C-26C9BD285043}"/>
              </a:ext>
            </a:extLst>
          </p:cNvPr>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9722705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AF1E87C5-9F72-4E99-BA8E-0446C4052228}"/>
              </a:ext>
            </a:extLst>
          </p:cNvPr>
          <p:cNvSpPr>
            <a:spLocks noGrp="1" noRot="1" noChangeAspect="1" noChangeArrowheads="1" noTextEdit="1"/>
          </p:cNvSpPr>
          <p:nvPr>
            <p:ph type="sldImg"/>
          </p:nvPr>
        </p:nvSpPr>
        <p:spPr>
          <a:ln/>
        </p:spPr>
      </p:sp>
      <p:sp>
        <p:nvSpPr>
          <p:cNvPr id="40963" name="Notes Placeholder 2">
            <a:extLst>
              <a:ext uri="{FF2B5EF4-FFF2-40B4-BE49-F238E27FC236}">
                <a16:creationId xmlns:a16="http://schemas.microsoft.com/office/drawing/2014/main" id="{D45C5C0A-0BC5-4F11-94E7-2EE8963A771B}"/>
              </a:ext>
            </a:extLst>
          </p:cNvPr>
          <p:cNvSpPr>
            <a:spLocks noGrp="1" noChangeArrowheads="1"/>
          </p:cNvSpPr>
          <p:nvPr>
            <p:ph type="body" idx="1"/>
          </p:nvPr>
        </p:nvSpPr>
        <p:spPr>
          <a:noFill/>
        </p:spPr>
        <p:txBody>
          <a:bodyPr/>
          <a:lstStyle/>
          <a:p>
            <a:pPr>
              <a:lnSpc>
                <a:spcPct val="70000"/>
              </a:lnSpc>
            </a:pPr>
            <a:r>
              <a:rPr lang="en-US" altLang="en-US" b="1" dirty="0"/>
              <a:t>NOTE: Discuss that: </a:t>
            </a:r>
            <a:r>
              <a:rPr lang="en-US" altLang="en-US" dirty="0"/>
              <a:t>The defendant should be able to participate meaningfully in his trial by consulting with his lawyer and participating rationally in making decisions such as how to plead, what evidence to present at trial, and whether to testify in his own defense. </a:t>
            </a:r>
          </a:p>
          <a:p>
            <a:endParaRPr lang="en-US" altLang="en-US" dirty="0"/>
          </a:p>
          <a:p>
            <a:endParaRPr lang="en-US" altLang="en-US" dirty="0"/>
          </a:p>
        </p:txBody>
      </p:sp>
      <p:sp>
        <p:nvSpPr>
          <p:cNvPr id="40964" name="Slide Number Placeholder 3">
            <a:extLst>
              <a:ext uri="{FF2B5EF4-FFF2-40B4-BE49-F238E27FC236}">
                <a16:creationId xmlns:a16="http://schemas.microsoft.com/office/drawing/2014/main" id="{FAA6954B-5308-425D-8E2C-7A09C5F58FAB}"/>
              </a:ext>
            </a:extLst>
          </p:cNvPr>
          <p:cNvSpPr>
            <a:spLocks noGrp="1"/>
          </p:cNvSpPr>
          <p:nvPr>
            <p:ph type="sldNum" sz="quarter" idx="5"/>
          </p:nvPr>
        </p:nvSpPr>
        <p:spPr>
          <a:noFill/>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BACC9C88-D51E-45ED-A9EB-BBD3909E34D1}" type="slidenum">
              <a:rPr lang="en-US" altLang="en-US">
                <a:latin typeface="Arial" panose="020B0604020202020204" pitchFamily="34" charset="0"/>
              </a:rPr>
              <a:pPr/>
              <a:t>18</a:t>
            </a:fld>
            <a:endParaRPr lang="en-US" altLang="en-US">
              <a:latin typeface="Arial" panose="020B0604020202020204" pitchFamily="34" charset="0"/>
            </a:endParaRPr>
          </a:p>
        </p:txBody>
      </p:sp>
    </p:spTree>
    <p:extLst>
      <p:ext uri="{BB962C8B-B14F-4D97-AF65-F5344CB8AC3E}">
        <p14:creationId xmlns:p14="http://schemas.microsoft.com/office/powerpoint/2010/main" val="6358009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1CF9655C-66E3-4A43-B9A5-6D599775E493}"/>
              </a:ext>
            </a:extLst>
          </p:cNvPr>
          <p:cNvSpPr>
            <a:spLocks noGrp="1" noRot="1" noChangeAspect="1" noChangeArrowheads="1" noTextEdit="1"/>
          </p:cNvSpPr>
          <p:nvPr>
            <p:ph type="sldImg"/>
          </p:nvPr>
        </p:nvSpPr>
        <p:spPr>
          <a:ln/>
        </p:spPr>
      </p:sp>
      <p:sp>
        <p:nvSpPr>
          <p:cNvPr id="43011" name="Notes Placeholder 2">
            <a:extLst>
              <a:ext uri="{FF2B5EF4-FFF2-40B4-BE49-F238E27FC236}">
                <a16:creationId xmlns:a16="http://schemas.microsoft.com/office/drawing/2014/main" id="{BF81BE9A-CC1C-47AD-B07C-DEDBBC43BD16}"/>
              </a:ext>
            </a:extLst>
          </p:cNvPr>
          <p:cNvSpPr>
            <a:spLocks noGrp="1" noChangeArrowheads="1"/>
          </p:cNvSpPr>
          <p:nvPr>
            <p:ph type="body" idx="1"/>
          </p:nvPr>
        </p:nvSpPr>
        <p:spPr>
          <a:noFill/>
        </p:spPr>
        <p:txBody>
          <a:bodyPr/>
          <a:lstStyle/>
          <a:p>
            <a:pPr eaLnBrk="1" hangingPunct="1">
              <a:lnSpc>
                <a:spcPct val="70000"/>
              </a:lnSpc>
            </a:pPr>
            <a:r>
              <a:rPr lang="en-US" altLang="en-US" sz="2400" dirty="0"/>
              <a:t>An important principle of the criminal justice system is that a person must be competent to stand trial before he can be tried. This ensures:</a:t>
            </a:r>
          </a:p>
          <a:p>
            <a:pPr lvl="1" eaLnBrk="1" hangingPunct="1">
              <a:lnSpc>
                <a:spcPct val="70000"/>
              </a:lnSpc>
            </a:pPr>
            <a:r>
              <a:rPr lang="en-US" altLang="en-US" sz="2400" dirty="0"/>
              <a:t>Fairness</a:t>
            </a:r>
          </a:p>
          <a:p>
            <a:pPr lvl="1" eaLnBrk="1" hangingPunct="1">
              <a:lnSpc>
                <a:spcPct val="70000"/>
              </a:lnSpc>
            </a:pPr>
            <a:r>
              <a:rPr lang="en-US" altLang="en-US" sz="2400" dirty="0"/>
              <a:t>Integrity and Accuracy</a:t>
            </a:r>
          </a:p>
          <a:p>
            <a:pPr lvl="1" eaLnBrk="1" hangingPunct="1">
              <a:lnSpc>
                <a:spcPct val="70000"/>
              </a:lnSpc>
            </a:pPr>
            <a:r>
              <a:rPr lang="en-US" altLang="en-US" sz="2400" dirty="0"/>
              <a:t>Dignity. </a:t>
            </a:r>
          </a:p>
          <a:p>
            <a:endParaRPr lang="en-US" altLang="en-US" dirty="0"/>
          </a:p>
        </p:txBody>
      </p:sp>
      <p:sp>
        <p:nvSpPr>
          <p:cNvPr id="43012" name="Slide Number Placeholder 3">
            <a:extLst>
              <a:ext uri="{FF2B5EF4-FFF2-40B4-BE49-F238E27FC236}">
                <a16:creationId xmlns:a16="http://schemas.microsoft.com/office/drawing/2014/main" id="{5846E29E-EE27-4B8A-88EA-37A55E4DCA4A}"/>
              </a:ext>
            </a:extLst>
          </p:cNvPr>
          <p:cNvSpPr>
            <a:spLocks noGrp="1"/>
          </p:cNvSpPr>
          <p:nvPr>
            <p:ph type="sldNum" sz="quarter" idx="5"/>
          </p:nvPr>
        </p:nvSpPr>
        <p:spPr>
          <a:noFill/>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852EA599-F1F6-4419-9557-41CEDD18DA8F}" type="slidenum">
              <a:rPr lang="en-US" altLang="en-US">
                <a:latin typeface="Arial" panose="020B0604020202020204" pitchFamily="34" charset="0"/>
              </a:rPr>
              <a:pPr/>
              <a:t>19</a:t>
            </a:fld>
            <a:endParaRPr lang="en-US" altLang="en-US">
              <a:latin typeface="Arial" panose="020B0604020202020204" pitchFamily="34" charset="0"/>
            </a:endParaRPr>
          </a:p>
        </p:txBody>
      </p:sp>
    </p:spTree>
    <p:extLst>
      <p:ext uri="{BB962C8B-B14F-4D97-AF65-F5344CB8AC3E}">
        <p14:creationId xmlns:p14="http://schemas.microsoft.com/office/powerpoint/2010/main" val="925321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496A4BE1-3744-4C5D-B91A-282F59ED7BD0}"/>
              </a:ext>
            </a:extLst>
          </p:cNvPr>
          <p:cNvSpPr>
            <a:spLocks noGrp="1" noRot="1" noChangeAspect="1" noChangeArrowheads="1" noTextEdit="1"/>
          </p:cNvSpPr>
          <p:nvPr>
            <p:ph type="sldImg"/>
          </p:nvPr>
        </p:nvSpPr>
        <p:spPr>
          <a:ln/>
        </p:spPr>
      </p:sp>
      <p:sp>
        <p:nvSpPr>
          <p:cNvPr id="45059" name="Notes Placeholder 2">
            <a:extLst>
              <a:ext uri="{FF2B5EF4-FFF2-40B4-BE49-F238E27FC236}">
                <a16:creationId xmlns:a16="http://schemas.microsoft.com/office/drawing/2014/main" id="{75C1F396-26B9-47F0-A2BC-A15E7B930C30}"/>
              </a:ext>
            </a:extLst>
          </p:cNvPr>
          <p:cNvSpPr>
            <a:spLocks noGrp="1" noChangeArrowheads="1"/>
          </p:cNvSpPr>
          <p:nvPr>
            <p:ph type="body" idx="1"/>
          </p:nvPr>
        </p:nvSpPr>
        <p:spPr>
          <a:noFill/>
        </p:spPr>
        <p:txBody>
          <a:bodyPr/>
          <a:lstStyle/>
          <a:p>
            <a:endParaRPr lang="en-US" altLang="en-US"/>
          </a:p>
        </p:txBody>
      </p:sp>
      <p:sp>
        <p:nvSpPr>
          <p:cNvPr id="45060" name="Slide Number Placeholder 3">
            <a:extLst>
              <a:ext uri="{FF2B5EF4-FFF2-40B4-BE49-F238E27FC236}">
                <a16:creationId xmlns:a16="http://schemas.microsoft.com/office/drawing/2014/main" id="{5CA4394F-5BDB-4542-9329-91BF0B2B7CEA}"/>
              </a:ext>
            </a:extLst>
          </p:cNvPr>
          <p:cNvSpPr>
            <a:spLocks noGrp="1"/>
          </p:cNvSpPr>
          <p:nvPr>
            <p:ph type="sldNum" sz="quarter" idx="5"/>
          </p:nvPr>
        </p:nvSpPr>
        <p:spPr>
          <a:noFill/>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8E4E0B79-D3B4-4824-BDEF-DD9820632CF5}" type="slidenum">
              <a:rPr lang="en-US" altLang="en-US">
                <a:latin typeface="Arial" panose="020B0604020202020204" pitchFamily="34" charset="0"/>
              </a:rPr>
              <a:pPr/>
              <a:t>20</a:t>
            </a:fld>
            <a:endParaRPr lang="en-US" altLang="en-US">
              <a:latin typeface="Arial" panose="020B0604020202020204" pitchFamily="34" charset="0"/>
            </a:endParaRPr>
          </a:p>
        </p:txBody>
      </p:sp>
    </p:spTree>
    <p:extLst>
      <p:ext uri="{BB962C8B-B14F-4D97-AF65-F5344CB8AC3E}">
        <p14:creationId xmlns:p14="http://schemas.microsoft.com/office/powerpoint/2010/main" val="40813298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id="{08E5EA05-4996-48DD-8753-031C031F4E23}"/>
              </a:ext>
            </a:extLst>
          </p:cNvPr>
          <p:cNvSpPr>
            <a:spLocks noGrp="1" noChangeArrowheads="1"/>
          </p:cNvSpPr>
          <p:nvPr>
            <p:ph type="sldNum" sz="quarter" idx="5"/>
          </p:nvPr>
        </p:nvSpPr>
        <p:spPr>
          <a:noFill/>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BC564072-FB44-46FF-AFDD-CFE70004AFA5}" type="slidenum">
              <a:rPr lang="en-US" altLang="en-US">
                <a:latin typeface="Arial" panose="020B0604020202020204" pitchFamily="34" charset="0"/>
              </a:rPr>
              <a:pPr/>
              <a:t>21</a:t>
            </a:fld>
            <a:endParaRPr lang="en-US" altLang="en-US">
              <a:latin typeface="Arial" panose="020B0604020202020204" pitchFamily="34" charset="0"/>
            </a:endParaRPr>
          </a:p>
        </p:txBody>
      </p:sp>
      <p:sp>
        <p:nvSpPr>
          <p:cNvPr id="47107" name="Rectangle 2">
            <a:extLst>
              <a:ext uri="{FF2B5EF4-FFF2-40B4-BE49-F238E27FC236}">
                <a16:creationId xmlns:a16="http://schemas.microsoft.com/office/drawing/2014/main" id="{6620C674-0A6B-4129-8394-D4069A186B9B}"/>
              </a:ext>
            </a:extLst>
          </p:cNvPr>
          <p:cNvSpPr>
            <a:spLocks noGrp="1" noRot="1" noChangeAspect="1" noChangeArrowheads="1" noTextEdit="1"/>
          </p:cNvSpPr>
          <p:nvPr>
            <p:ph type="sldImg"/>
          </p:nvPr>
        </p:nvSpPr>
        <p:spPr>
          <a:ln/>
        </p:spPr>
      </p:sp>
      <p:sp>
        <p:nvSpPr>
          <p:cNvPr id="47108" name="Rectangle 3">
            <a:extLst>
              <a:ext uri="{FF2B5EF4-FFF2-40B4-BE49-F238E27FC236}">
                <a16:creationId xmlns:a16="http://schemas.microsoft.com/office/drawing/2014/main" id="{DDA17646-F866-425A-B4F1-8D8139F5FEC5}"/>
              </a:ext>
            </a:extLst>
          </p:cNvPr>
          <p:cNvSpPr>
            <a:spLocks noGrp="1" noChangeArrowheads="1"/>
          </p:cNvSpPr>
          <p:nvPr>
            <p:ph type="body" idx="1"/>
          </p:nvPr>
        </p:nvSpPr>
        <p:spPr>
          <a:noFill/>
        </p:spPr>
        <p:txBody>
          <a:bodyPr/>
          <a:lstStyle/>
          <a:p>
            <a:pPr eaLnBrk="1" hangingPunct="1"/>
            <a:r>
              <a:rPr lang="en-US" altLang="en-US" dirty="0"/>
              <a:t>The Not Guilty By Reason of Insanity defense is reserved for the most seriously impaired defendants and only used for those with serious offenses.   </a:t>
            </a:r>
            <a:r>
              <a:rPr lang="en-US" altLang="en-US" b="1" dirty="0"/>
              <a:t>Most defendants with a mental illness are considered criminally responsible for their behavior.</a:t>
            </a:r>
            <a:r>
              <a:rPr lang="en-US" altLang="en-US" dirty="0"/>
              <a:t>  </a:t>
            </a:r>
            <a:r>
              <a:rPr lang="en-US" altLang="en-US" b="1" dirty="0"/>
              <a:t>Note that </a:t>
            </a:r>
            <a:r>
              <a:rPr lang="en-US" altLang="en-US" b="1" dirty="0" err="1"/>
              <a:t>NGI</a:t>
            </a:r>
            <a:r>
              <a:rPr lang="en-US" altLang="en-US" b="1" dirty="0"/>
              <a:t> can only be used as a defense after someone is found competent.</a:t>
            </a:r>
            <a:r>
              <a:rPr lang="en-US" altLang="en-US" dirty="0"/>
              <a:t> </a:t>
            </a:r>
          </a:p>
          <a:p>
            <a:pPr eaLnBrk="1" hangingPunct="1"/>
            <a:r>
              <a:rPr lang="en-US" altLang="en-US" dirty="0"/>
              <a:t> </a:t>
            </a:r>
          </a:p>
          <a:p>
            <a:pPr eaLnBrk="1" hangingPunct="1"/>
            <a:r>
              <a:rPr lang="en-US" altLang="en-US" dirty="0"/>
              <a:t>Contrary to popular belief, this defense is invoked in only about 1/10 of 1% of all felony cases (that is, one in every thousand cases). Furthermore, even when a defendant uses this plea, he or she is likely to succeed only about one-quarter of the time. </a:t>
            </a:r>
          </a:p>
        </p:txBody>
      </p:sp>
    </p:spTree>
    <p:extLst>
      <p:ext uri="{BB962C8B-B14F-4D97-AF65-F5344CB8AC3E}">
        <p14:creationId xmlns:p14="http://schemas.microsoft.com/office/powerpoint/2010/main" val="21078064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Adult court clinics</a:t>
            </a:r>
          </a:p>
          <a:p>
            <a:r>
              <a:rPr lang="en-US" altLang="en-US" dirty="0"/>
              <a:t>Juvenile court clinics</a:t>
            </a:r>
          </a:p>
          <a:p>
            <a:r>
              <a:rPr lang="en-US" altLang="en-US" dirty="0"/>
              <a:t>Inpatient forensic evaluations</a:t>
            </a:r>
          </a:p>
          <a:p>
            <a:r>
              <a:rPr lang="en-US" altLang="en-US" dirty="0"/>
              <a:t>Forensic Transition Team (case managers)</a:t>
            </a:r>
          </a:p>
          <a:p>
            <a:r>
              <a:rPr lang="en-US" altLang="en-US" dirty="0"/>
              <a:t>Jail (arrest) diversion grant programs</a:t>
            </a:r>
          </a:p>
          <a:p>
            <a:r>
              <a:rPr lang="en-US" altLang="en-US" dirty="0"/>
              <a:t>MIPSB Evaluations (Mental Illness/Problematic Sexual Behavior)</a:t>
            </a:r>
          </a:p>
          <a:p>
            <a:r>
              <a:rPr lang="en-US" altLang="en-US" dirty="0"/>
              <a:t>DFP Certification and Training</a:t>
            </a:r>
          </a:p>
          <a:p>
            <a:r>
              <a:rPr lang="en-US" altLang="en-US" dirty="0"/>
              <a:t>Criminal History Systems linkage</a:t>
            </a:r>
          </a:p>
          <a:p>
            <a:r>
              <a:rPr lang="en-US" altLang="en-US" dirty="0"/>
              <a:t>Interagency collaboration</a:t>
            </a:r>
          </a:p>
          <a:p>
            <a:r>
              <a:rPr lang="en-US" altLang="en-US" dirty="0"/>
              <a:t>Inspection of Correctional Health Services in Segregation Units</a:t>
            </a:r>
          </a:p>
          <a:p>
            <a:endParaRPr lang="en-US" dirty="0"/>
          </a:p>
        </p:txBody>
      </p:sp>
      <p:sp>
        <p:nvSpPr>
          <p:cNvPr id="4" name="Slide Number Placeholder 3"/>
          <p:cNvSpPr>
            <a:spLocks noGrp="1"/>
          </p:cNvSpPr>
          <p:nvPr>
            <p:ph type="sldNum" sz="quarter" idx="5"/>
          </p:nvPr>
        </p:nvSpPr>
        <p:spPr/>
        <p:txBody>
          <a:bodyPr/>
          <a:lstStyle/>
          <a:p>
            <a:fld id="{BC3992E9-9307-460C-87AA-6939B53C5D34}" type="slidenum">
              <a:rPr lang="en-US" altLang="en-US" smtClean="0"/>
              <a:pPr/>
              <a:t>2</a:t>
            </a:fld>
            <a:endParaRPr lang="en-US" altLang="en-US"/>
          </a:p>
        </p:txBody>
      </p:sp>
    </p:spTree>
    <p:extLst>
      <p:ext uri="{BB962C8B-B14F-4D97-AF65-F5344CB8AC3E}">
        <p14:creationId xmlns:p14="http://schemas.microsoft.com/office/powerpoint/2010/main" val="11579332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9A1925FC-1AA9-4E95-ADD9-CDBFF4110FE1}"/>
              </a:ext>
            </a:extLst>
          </p:cNvPr>
          <p:cNvSpPr>
            <a:spLocks noGrp="1" noChangeArrowheads="1"/>
          </p:cNvSpPr>
          <p:nvPr>
            <p:ph type="sldNum" sz="quarter" idx="5"/>
          </p:nvPr>
        </p:nvSpPr>
        <p:spPr>
          <a:noFill/>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07CA9E1F-A994-4C80-9411-93B78A7A5BC0}" type="slidenum">
              <a:rPr lang="en-US" altLang="en-US">
                <a:latin typeface="Arial" panose="020B0604020202020204" pitchFamily="34" charset="0"/>
              </a:rPr>
              <a:pPr/>
              <a:t>22</a:t>
            </a:fld>
            <a:endParaRPr lang="en-US" altLang="en-US">
              <a:latin typeface="Arial" panose="020B0604020202020204" pitchFamily="34" charset="0"/>
            </a:endParaRPr>
          </a:p>
        </p:txBody>
      </p:sp>
      <p:sp>
        <p:nvSpPr>
          <p:cNvPr id="49155" name="Rectangle 2">
            <a:extLst>
              <a:ext uri="{FF2B5EF4-FFF2-40B4-BE49-F238E27FC236}">
                <a16:creationId xmlns:a16="http://schemas.microsoft.com/office/drawing/2014/main" id="{F27678C9-9D49-406E-A00E-A76EA170080C}"/>
              </a:ext>
            </a:extLst>
          </p:cNvPr>
          <p:cNvSpPr>
            <a:spLocks noGrp="1" noRot="1" noChangeAspect="1" noChangeArrowheads="1" noTextEdit="1"/>
          </p:cNvSpPr>
          <p:nvPr>
            <p:ph type="sldImg"/>
          </p:nvPr>
        </p:nvSpPr>
        <p:spPr>
          <a:ln/>
        </p:spPr>
      </p:sp>
      <p:sp>
        <p:nvSpPr>
          <p:cNvPr id="49156" name="Rectangle 3">
            <a:extLst>
              <a:ext uri="{FF2B5EF4-FFF2-40B4-BE49-F238E27FC236}">
                <a16:creationId xmlns:a16="http://schemas.microsoft.com/office/drawing/2014/main" id="{FD448B85-239E-45A2-8573-80BA8F73892D}"/>
              </a:ext>
            </a:extLst>
          </p:cNvPr>
          <p:cNvSpPr>
            <a:spLocks noGrp="1" noChangeArrowheads="1"/>
          </p:cNvSpPr>
          <p:nvPr>
            <p:ph type="body" idx="1"/>
          </p:nvPr>
        </p:nvSpPr>
        <p:spPr>
          <a:noFill/>
        </p:spPr>
        <p:txBody>
          <a:bodyPr/>
          <a:lstStyle/>
          <a:p>
            <a:pPr eaLnBrk="1" hangingPunct="1">
              <a:lnSpc>
                <a:spcPct val="90000"/>
              </a:lnSpc>
            </a:pPr>
            <a:r>
              <a:rPr lang="en-US" altLang="en-US" sz="1000" dirty="0"/>
              <a:t>The Insanity Defense and its Underlying Principle </a:t>
            </a:r>
          </a:p>
          <a:p>
            <a:pPr eaLnBrk="1" hangingPunct="1">
              <a:lnSpc>
                <a:spcPct val="90000"/>
              </a:lnSpc>
            </a:pPr>
            <a:r>
              <a:rPr lang="en-US" altLang="en-US" sz="1000" dirty="0"/>
              <a:t>The "Not Guilty by Reason of Insanity" defense is well-grounded in American and English law, and indeed has been used for over 2,000 years, as there are references to such a concept in both Greek culture and ancient Jewish law. </a:t>
            </a:r>
          </a:p>
          <a:p>
            <a:pPr eaLnBrk="1" hangingPunct="1">
              <a:lnSpc>
                <a:spcPct val="90000"/>
              </a:lnSpc>
            </a:pPr>
            <a:r>
              <a:rPr lang="en-US" altLang="en-US" sz="1000" dirty="0"/>
              <a:t> </a:t>
            </a:r>
          </a:p>
          <a:p>
            <a:pPr eaLnBrk="1" hangingPunct="1">
              <a:lnSpc>
                <a:spcPct val="90000"/>
              </a:lnSpc>
            </a:pPr>
            <a:r>
              <a:rPr lang="en-US" altLang="en-US" sz="1000" dirty="0"/>
              <a:t>The basic principle is that in order to be convicted of a crime, a defendant must have both committed an act that is considered against the law and also must have done so with a guilty state of mind.</a:t>
            </a:r>
          </a:p>
          <a:p>
            <a:pPr eaLnBrk="1" hangingPunct="1">
              <a:lnSpc>
                <a:spcPct val="90000"/>
              </a:lnSpc>
            </a:pPr>
            <a:endParaRPr lang="en-US" altLang="en-US" sz="1000" dirty="0"/>
          </a:p>
          <a:p>
            <a:pPr eaLnBrk="1" hangingPunct="1">
              <a:lnSpc>
                <a:spcPct val="90000"/>
              </a:lnSpc>
            </a:pPr>
            <a:r>
              <a:rPr lang="en-US" altLang="en-US" sz="1000" dirty="0"/>
              <a:t>Massachusetts Legal Standard </a:t>
            </a:r>
          </a:p>
          <a:p>
            <a:pPr eaLnBrk="1" hangingPunct="1">
              <a:lnSpc>
                <a:spcPct val="90000"/>
              </a:lnSpc>
            </a:pPr>
            <a:r>
              <a:rPr lang="en-US" altLang="en-US" sz="1000" dirty="0"/>
              <a:t>In Massachusetts the legal standard for determining whether a defendant will be found Not Guilty by Reason of Insanity was established in a </a:t>
            </a:r>
            <a:r>
              <a:rPr lang="en-US" altLang="en-US" sz="1000" b="1" dirty="0"/>
              <a:t>1967 case, </a:t>
            </a:r>
            <a:r>
              <a:rPr lang="en-US" altLang="en-US" sz="1000" b="1" i="1" dirty="0"/>
              <a:t>Commonwealth v. McHoul</a:t>
            </a:r>
            <a:r>
              <a:rPr lang="en-US" altLang="en-US" sz="1000" b="1" dirty="0"/>
              <a:t>. </a:t>
            </a:r>
          </a:p>
          <a:p>
            <a:pPr eaLnBrk="1" hangingPunct="1">
              <a:lnSpc>
                <a:spcPct val="90000"/>
              </a:lnSpc>
            </a:pPr>
            <a:r>
              <a:rPr lang="en-US" altLang="en-US" sz="1000" b="1" dirty="0"/>
              <a:t> </a:t>
            </a:r>
          </a:p>
          <a:p>
            <a:pPr eaLnBrk="1" hangingPunct="1">
              <a:lnSpc>
                <a:spcPct val="90000"/>
              </a:lnSpc>
            </a:pPr>
            <a:r>
              <a:rPr lang="en-US" altLang="en-US" sz="1000" b="1" dirty="0"/>
              <a:t>The standard adopted is that a defendant is found not criminally responsible if, at the time of engaging in a particular act, “as a result of mental disease or defect [the defendant] lacks the substantial capacity either to appreciate the criminality [wrongfulness] of his conduct or to conform his conduct to the requirements of the law.”   In Massachusetts, this standard is known as the McHoul test.</a:t>
            </a:r>
          </a:p>
          <a:p>
            <a:pPr eaLnBrk="1" hangingPunct="1">
              <a:lnSpc>
                <a:spcPct val="90000"/>
              </a:lnSpc>
            </a:pPr>
            <a:endParaRPr lang="en-US" altLang="en-US" sz="1000" dirty="0"/>
          </a:p>
        </p:txBody>
      </p:sp>
    </p:spTree>
    <p:extLst>
      <p:ext uri="{BB962C8B-B14F-4D97-AF65-F5344CB8AC3E}">
        <p14:creationId xmlns:p14="http://schemas.microsoft.com/office/powerpoint/2010/main" val="37490048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5B82372D-8924-4EEE-8365-68549D66F1EA}"/>
              </a:ext>
            </a:extLst>
          </p:cNvPr>
          <p:cNvSpPr>
            <a:spLocks noGrp="1" noChangeArrowheads="1"/>
          </p:cNvSpPr>
          <p:nvPr>
            <p:ph type="sldNum" sz="quarter" idx="5"/>
          </p:nvPr>
        </p:nvSpPr>
        <p:spPr>
          <a:noFill/>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74B8046E-7FEB-4A32-92FE-DB5C240100E8}" type="slidenum">
              <a:rPr lang="en-US" altLang="en-US">
                <a:latin typeface="Arial" panose="020B0604020202020204" pitchFamily="34" charset="0"/>
              </a:rPr>
              <a:pPr/>
              <a:t>23</a:t>
            </a:fld>
            <a:endParaRPr lang="en-US" altLang="en-US">
              <a:latin typeface="Arial" panose="020B0604020202020204" pitchFamily="34" charset="0"/>
            </a:endParaRPr>
          </a:p>
        </p:txBody>
      </p:sp>
      <p:sp>
        <p:nvSpPr>
          <p:cNvPr id="51203" name="Rectangle 2">
            <a:extLst>
              <a:ext uri="{FF2B5EF4-FFF2-40B4-BE49-F238E27FC236}">
                <a16:creationId xmlns:a16="http://schemas.microsoft.com/office/drawing/2014/main" id="{E6E1EF67-DFA2-4795-8761-E4513FC0E49D}"/>
              </a:ext>
            </a:extLst>
          </p:cNvPr>
          <p:cNvSpPr>
            <a:spLocks noGrp="1" noRot="1" noChangeAspect="1" noChangeArrowheads="1" noTextEdit="1"/>
          </p:cNvSpPr>
          <p:nvPr>
            <p:ph type="sldImg"/>
          </p:nvPr>
        </p:nvSpPr>
        <p:spPr>
          <a:ln/>
        </p:spPr>
      </p:sp>
      <p:sp>
        <p:nvSpPr>
          <p:cNvPr id="51204" name="Rectangle 3">
            <a:extLst>
              <a:ext uri="{FF2B5EF4-FFF2-40B4-BE49-F238E27FC236}">
                <a16:creationId xmlns:a16="http://schemas.microsoft.com/office/drawing/2014/main" id="{DEE0E79B-0C68-4A9D-BFFE-E9F3E1575DBD}"/>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8813156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6E20D707-1BBF-4205-ACD8-E7023C38AC02}"/>
              </a:ext>
            </a:extLst>
          </p:cNvPr>
          <p:cNvSpPr>
            <a:spLocks noGrp="1" noRot="1" noChangeAspect="1" noChangeArrowheads="1" noTextEdit="1"/>
          </p:cNvSpPr>
          <p:nvPr>
            <p:ph type="sldImg"/>
          </p:nvPr>
        </p:nvSpPr>
        <p:spPr>
          <a:ln/>
        </p:spPr>
      </p:sp>
      <p:sp>
        <p:nvSpPr>
          <p:cNvPr id="115715" name="Rectangle 3">
            <a:extLst>
              <a:ext uri="{FF2B5EF4-FFF2-40B4-BE49-F238E27FC236}">
                <a16:creationId xmlns:a16="http://schemas.microsoft.com/office/drawing/2014/main" id="{A0A41FC6-4045-4A35-82C6-3A7464F3EDEA}"/>
              </a:ext>
            </a:extLst>
          </p:cNvPr>
          <p:cNvSpPr>
            <a:spLocks noGrp="1" noChangeArrowheads="1"/>
          </p:cNvSpPr>
          <p:nvPr>
            <p:ph type="body" idx="1"/>
          </p:nvPr>
        </p:nvSpPr>
        <p:spPr/>
        <p:txBody>
          <a:bodyPr/>
          <a:lstStyle/>
          <a:p>
            <a:pPr marL="0" indent="0">
              <a:buFont typeface="Arial" charset="0"/>
              <a:buNone/>
              <a:defRPr/>
            </a:pPr>
            <a:endParaRPr lang="en-US" altLang="en-US" dirty="0">
              <a:latin typeface="Arial" charset="0"/>
            </a:endParaRPr>
          </a:p>
        </p:txBody>
      </p:sp>
    </p:spTree>
    <p:extLst>
      <p:ext uri="{BB962C8B-B14F-4D97-AF65-F5344CB8AC3E}">
        <p14:creationId xmlns:p14="http://schemas.microsoft.com/office/powerpoint/2010/main" val="31195312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5B0B33EB-181D-4815-8137-8A0FE35AA9C9}"/>
              </a:ext>
            </a:extLst>
          </p:cNvPr>
          <p:cNvSpPr>
            <a:spLocks noGrp="1" noRot="1" noChangeAspect="1" noChangeArrowheads="1" noTextEdit="1"/>
          </p:cNvSpPr>
          <p:nvPr>
            <p:ph type="sldImg"/>
          </p:nvPr>
        </p:nvSpPr>
        <p:spPr>
          <a:ln/>
        </p:spPr>
      </p:sp>
      <p:sp>
        <p:nvSpPr>
          <p:cNvPr id="55299" name="Notes Placeholder 2">
            <a:extLst>
              <a:ext uri="{FF2B5EF4-FFF2-40B4-BE49-F238E27FC236}">
                <a16:creationId xmlns:a16="http://schemas.microsoft.com/office/drawing/2014/main" id="{0EFE4AAD-22CA-4FFC-9662-AFF832FDBB16}"/>
              </a:ext>
            </a:extLst>
          </p:cNvPr>
          <p:cNvSpPr>
            <a:spLocks noGrp="1" noChangeArrowheads="1"/>
          </p:cNvSpPr>
          <p:nvPr>
            <p:ph type="body" idx="1"/>
          </p:nvPr>
        </p:nvSpPr>
        <p:spPr>
          <a:noFill/>
        </p:spPr>
        <p:txBody>
          <a:bodyPr/>
          <a:lstStyle/>
          <a:p>
            <a:endParaRPr lang="en-US" altLang="en-US" dirty="0"/>
          </a:p>
        </p:txBody>
      </p:sp>
      <p:sp>
        <p:nvSpPr>
          <p:cNvPr id="55300" name="Slide Number Placeholder 3">
            <a:extLst>
              <a:ext uri="{FF2B5EF4-FFF2-40B4-BE49-F238E27FC236}">
                <a16:creationId xmlns:a16="http://schemas.microsoft.com/office/drawing/2014/main" id="{803246AA-382F-4564-B364-1525FC8E8F2F}"/>
              </a:ext>
            </a:extLst>
          </p:cNvPr>
          <p:cNvSpPr>
            <a:spLocks noGrp="1"/>
          </p:cNvSpPr>
          <p:nvPr>
            <p:ph type="sldNum" sz="quarter" idx="5"/>
          </p:nvPr>
        </p:nvSpPr>
        <p:spPr>
          <a:noFill/>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82B1A783-5331-4DA8-93DC-166525148B0C}" type="slidenum">
              <a:rPr lang="en-US" altLang="en-US">
                <a:latin typeface="Arial" panose="020B0604020202020204" pitchFamily="34" charset="0"/>
              </a:rPr>
              <a:pPr/>
              <a:t>25</a:t>
            </a:fld>
            <a:endParaRPr lang="en-US" altLang="en-US">
              <a:latin typeface="Arial" panose="020B0604020202020204" pitchFamily="34" charset="0"/>
            </a:endParaRPr>
          </a:p>
        </p:txBody>
      </p:sp>
    </p:spTree>
    <p:extLst>
      <p:ext uri="{BB962C8B-B14F-4D97-AF65-F5344CB8AC3E}">
        <p14:creationId xmlns:p14="http://schemas.microsoft.com/office/powerpoint/2010/main" val="22504710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73F8D431-5357-43D2-88E2-674077AB3AFC}"/>
              </a:ext>
            </a:extLst>
          </p:cNvPr>
          <p:cNvSpPr>
            <a:spLocks noGrp="1" noRot="1" noChangeAspect="1" noChangeArrowheads="1" noTextEdit="1"/>
          </p:cNvSpPr>
          <p:nvPr>
            <p:ph type="sldImg"/>
          </p:nvPr>
        </p:nvSpPr>
        <p:spPr>
          <a:ln/>
        </p:spPr>
      </p:sp>
      <p:sp>
        <p:nvSpPr>
          <p:cNvPr id="59395" name="Notes Placeholder 2">
            <a:extLst>
              <a:ext uri="{FF2B5EF4-FFF2-40B4-BE49-F238E27FC236}">
                <a16:creationId xmlns:a16="http://schemas.microsoft.com/office/drawing/2014/main" id="{81D3A3D9-6C23-4440-B444-02B6A80EF6F8}"/>
              </a:ext>
            </a:extLst>
          </p:cNvPr>
          <p:cNvSpPr>
            <a:spLocks noGrp="1" noChangeArrowheads="1"/>
          </p:cNvSpPr>
          <p:nvPr>
            <p:ph type="body" idx="1"/>
          </p:nvPr>
        </p:nvSpPr>
        <p:spPr>
          <a:noFill/>
        </p:spPr>
        <p:txBody>
          <a:bodyPr/>
          <a:lstStyle/>
          <a:p>
            <a:r>
              <a:rPr lang="en-US" altLang="en-US" dirty="0"/>
              <a:t>FY23: 228 Overall Forensic Hospitalizations, 58 at BSH, and 32 18a’s</a:t>
            </a:r>
          </a:p>
          <a:p>
            <a:r>
              <a:rPr lang="en-US" altLang="en-US" dirty="0"/>
              <a:t>FY 22: 193 Overall Forensic Hospitalizations, 64 at BSH and 31 18a’s.</a:t>
            </a:r>
          </a:p>
          <a:p>
            <a:r>
              <a:rPr lang="en-US" altLang="en-US" dirty="0"/>
              <a:t>FY 21: 147 Overall Forensic Hospitalizations, 57 at BSH and 21 s.18’s.</a:t>
            </a:r>
          </a:p>
        </p:txBody>
      </p:sp>
      <p:sp>
        <p:nvSpPr>
          <p:cNvPr id="59396" name="Slide Number Placeholder 3">
            <a:extLst>
              <a:ext uri="{FF2B5EF4-FFF2-40B4-BE49-F238E27FC236}">
                <a16:creationId xmlns:a16="http://schemas.microsoft.com/office/drawing/2014/main" id="{2A8CCC32-FE25-4734-92FF-6E526879271E}"/>
              </a:ext>
            </a:extLst>
          </p:cNvPr>
          <p:cNvSpPr>
            <a:spLocks noGrp="1"/>
          </p:cNvSpPr>
          <p:nvPr>
            <p:ph type="sldNum" sz="quarter" idx="5"/>
          </p:nvPr>
        </p:nvSpPr>
        <p:spPr>
          <a:noFill/>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8C43E9BD-BA46-412C-A830-6B0E1C315ED8}" type="slidenum">
              <a:rPr lang="en-US" altLang="en-US">
                <a:latin typeface="Arial" panose="020B0604020202020204" pitchFamily="34" charset="0"/>
              </a:rPr>
              <a:pPr/>
              <a:t>26</a:t>
            </a:fld>
            <a:endParaRPr lang="en-US" altLang="en-US">
              <a:latin typeface="Arial" panose="020B0604020202020204" pitchFamily="34" charset="0"/>
            </a:endParaRPr>
          </a:p>
        </p:txBody>
      </p:sp>
    </p:spTree>
    <p:extLst>
      <p:ext uri="{BB962C8B-B14F-4D97-AF65-F5344CB8AC3E}">
        <p14:creationId xmlns:p14="http://schemas.microsoft.com/office/powerpoint/2010/main" val="25540994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4602DABC-9D1D-4006-B8FE-D492EAB84966}"/>
              </a:ext>
            </a:extLst>
          </p:cNvPr>
          <p:cNvSpPr>
            <a:spLocks noGrp="1" noRot="1" noChangeAspect="1" noChangeArrowheads="1" noTextEdit="1"/>
          </p:cNvSpPr>
          <p:nvPr>
            <p:ph type="sldImg"/>
          </p:nvPr>
        </p:nvSpPr>
        <p:spPr>
          <a:ln/>
        </p:spPr>
      </p:sp>
      <p:sp>
        <p:nvSpPr>
          <p:cNvPr id="63491" name="Rectangle 3">
            <a:extLst>
              <a:ext uri="{FF2B5EF4-FFF2-40B4-BE49-F238E27FC236}">
                <a16:creationId xmlns:a16="http://schemas.microsoft.com/office/drawing/2014/main" id="{FCCDFCBD-002D-4008-AA14-F3C44061846B}"/>
              </a:ext>
            </a:extLst>
          </p:cNvPr>
          <p:cNvSpPr>
            <a:spLocks noGrp="1" noChangeArrowheads="1"/>
          </p:cNvSpPr>
          <p:nvPr>
            <p:ph type="body" idx="1"/>
          </p:nvPr>
        </p:nvSpPr>
        <p:spPr>
          <a:noFill/>
        </p:spPr>
        <p:txBody>
          <a:bodyPr/>
          <a:lstStyle/>
          <a:p>
            <a:pPr>
              <a:lnSpc>
                <a:spcPct val="70000"/>
              </a:lnSpc>
            </a:pPr>
            <a:r>
              <a:rPr lang="en-US" altLang="en-US" sz="1300" dirty="0"/>
              <a:t>For 16a’s: They are court ordered evaluation to determine need for further treatment. </a:t>
            </a:r>
          </a:p>
          <a:p>
            <a:pPr>
              <a:lnSpc>
                <a:spcPct val="70000"/>
              </a:lnSpc>
            </a:pPr>
            <a:r>
              <a:rPr lang="en-US" altLang="en-US" sz="1300" dirty="0"/>
              <a:t>Duration is up to 40 days itself, or up to 50 days if it follows a §15(b) </a:t>
            </a:r>
          </a:p>
          <a:p>
            <a:r>
              <a:rPr lang="en-US" altLang="en-US" sz="1300" b="1" dirty="0"/>
              <a:t>AGAIN: WHAT HAPPENS TO THE DEFENDANT’S CASE IF THEY REMAIN INCOMPETENT? WHAT ARE THE COURTS OPTIONS?</a:t>
            </a:r>
            <a:endParaRPr lang="en-US" altLang="en-US" b="1" dirty="0"/>
          </a:p>
        </p:txBody>
      </p:sp>
    </p:spTree>
    <p:extLst>
      <p:ext uri="{BB962C8B-B14F-4D97-AF65-F5344CB8AC3E}">
        <p14:creationId xmlns:p14="http://schemas.microsoft.com/office/powerpoint/2010/main" val="35748683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a:extLst>
              <a:ext uri="{FF2B5EF4-FFF2-40B4-BE49-F238E27FC236}">
                <a16:creationId xmlns:a16="http://schemas.microsoft.com/office/drawing/2014/main" id="{4EA30B3C-42C9-4705-A739-D78E0950F73B}"/>
              </a:ext>
            </a:extLst>
          </p:cNvPr>
          <p:cNvSpPr>
            <a:spLocks noGrp="1" noRot="1" noChangeAspect="1" noChangeArrowheads="1" noTextEdit="1"/>
          </p:cNvSpPr>
          <p:nvPr>
            <p:ph type="sldImg"/>
          </p:nvPr>
        </p:nvSpPr>
        <p:spPr>
          <a:ln/>
        </p:spPr>
      </p:sp>
      <p:sp>
        <p:nvSpPr>
          <p:cNvPr id="65539" name="Notes Placeholder 2">
            <a:extLst>
              <a:ext uri="{FF2B5EF4-FFF2-40B4-BE49-F238E27FC236}">
                <a16:creationId xmlns:a16="http://schemas.microsoft.com/office/drawing/2014/main" id="{798D9445-FEFA-4268-98B5-622384449A0E}"/>
              </a:ext>
            </a:extLst>
          </p:cNvPr>
          <p:cNvSpPr>
            <a:spLocks noGrp="1" noChangeArrowheads="1"/>
          </p:cNvSpPr>
          <p:nvPr>
            <p:ph type="body" idx="1"/>
          </p:nvPr>
        </p:nvSpPr>
        <p:spPr>
          <a:noFill/>
        </p:spPr>
        <p:txBody>
          <a:bodyPr/>
          <a:lstStyle/>
          <a:p>
            <a:r>
              <a:rPr lang="en-US" altLang="en-US"/>
              <a:t>Describe the role of the Specialty Court clinician: screen, assess, refer, and consult.</a:t>
            </a:r>
          </a:p>
        </p:txBody>
      </p:sp>
      <p:sp>
        <p:nvSpPr>
          <p:cNvPr id="65540" name="Slide Number Placeholder 3">
            <a:extLst>
              <a:ext uri="{FF2B5EF4-FFF2-40B4-BE49-F238E27FC236}">
                <a16:creationId xmlns:a16="http://schemas.microsoft.com/office/drawing/2014/main" id="{F01ECCA8-E68B-4621-BE1A-507711E864D2}"/>
              </a:ext>
            </a:extLst>
          </p:cNvPr>
          <p:cNvSpPr>
            <a:spLocks noGrp="1"/>
          </p:cNvSpPr>
          <p:nvPr>
            <p:ph type="sldNum" sz="quarter" idx="5"/>
          </p:nvPr>
        </p:nvSpPr>
        <p:spPr>
          <a:noFill/>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8C90C7AB-BD01-4C17-9904-0335337A32DC}" type="slidenum">
              <a:rPr lang="en-US" altLang="en-US">
                <a:latin typeface="Arial" panose="020B0604020202020204" pitchFamily="34" charset="0"/>
              </a:rPr>
              <a:pPr/>
              <a:t>28</a:t>
            </a:fld>
            <a:endParaRPr lang="en-US" altLang="en-US">
              <a:latin typeface="Arial" panose="020B0604020202020204" pitchFamily="34" charset="0"/>
            </a:endParaRPr>
          </a:p>
        </p:txBody>
      </p:sp>
    </p:spTree>
    <p:extLst>
      <p:ext uri="{BB962C8B-B14F-4D97-AF65-F5344CB8AC3E}">
        <p14:creationId xmlns:p14="http://schemas.microsoft.com/office/powerpoint/2010/main" val="11857430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a:extLst>
              <a:ext uri="{FF2B5EF4-FFF2-40B4-BE49-F238E27FC236}">
                <a16:creationId xmlns:a16="http://schemas.microsoft.com/office/drawing/2014/main" id="{B4AD4F1C-38B7-4151-9088-FB0DAEE594DC}"/>
              </a:ext>
            </a:extLst>
          </p:cNvPr>
          <p:cNvSpPr>
            <a:spLocks noGrp="1" noChangeArrowheads="1"/>
          </p:cNvSpPr>
          <p:nvPr>
            <p:ph type="sldNum" sz="quarter" idx="5"/>
          </p:nvPr>
        </p:nvSpPr>
        <p:spPr>
          <a:noFill/>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89E0E199-0985-4D84-B0CD-5E0DC3DC7E37}" type="slidenum">
              <a:rPr lang="en-US" altLang="en-US">
                <a:latin typeface="Arial" panose="020B0604020202020204" pitchFamily="34" charset="0"/>
              </a:rPr>
              <a:pPr/>
              <a:t>30</a:t>
            </a:fld>
            <a:endParaRPr lang="en-US" altLang="en-US">
              <a:latin typeface="Arial" panose="020B0604020202020204" pitchFamily="34" charset="0"/>
            </a:endParaRPr>
          </a:p>
        </p:txBody>
      </p:sp>
      <p:sp>
        <p:nvSpPr>
          <p:cNvPr id="68611" name="Rectangle 2">
            <a:extLst>
              <a:ext uri="{FF2B5EF4-FFF2-40B4-BE49-F238E27FC236}">
                <a16:creationId xmlns:a16="http://schemas.microsoft.com/office/drawing/2014/main" id="{15FB2A26-686F-4851-B198-2DD2E8C222D5}"/>
              </a:ext>
            </a:extLst>
          </p:cNvPr>
          <p:cNvSpPr>
            <a:spLocks noGrp="1" noRot="1" noChangeAspect="1" noChangeArrowheads="1" noTextEdit="1"/>
          </p:cNvSpPr>
          <p:nvPr>
            <p:ph type="sldImg"/>
          </p:nvPr>
        </p:nvSpPr>
        <p:spPr>
          <a:ln/>
        </p:spPr>
      </p:sp>
      <p:sp>
        <p:nvSpPr>
          <p:cNvPr id="68612" name="Rectangle 3">
            <a:extLst>
              <a:ext uri="{FF2B5EF4-FFF2-40B4-BE49-F238E27FC236}">
                <a16:creationId xmlns:a16="http://schemas.microsoft.com/office/drawing/2014/main" id="{71A5F300-EFEE-4D8B-905C-EE3F8A4239EA}"/>
              </a:ext>
            </a:extLst>
          </p:cNvPr>
          <p:cNvSpPr>
            <a:spLocks noGrp="1" noChangeArrowheads="1"/>
          </p:cNvSpPr>
          <p:nvPr>
            <p:ph type="body" idx="1"/>
          </p:nvPr>
        </p:nvSpPr>
        <p:spPr>
          <a:noFill/>
        </p:spPr>
        <p:txBody>
          <a:bodyPr/>
          <a:lstStyle/>
          <a:p>
            <a:pPr eaLnBrk="1" hangingPunct="1"/>
            <a:r>
              <a:rPr lang="en-US" altLang="en-US" dirty="0"/>
              <a:t>WM: </a:t>
            </a:r>
            <a:r>
              <a:rPr lang="en-US" altLang="en-US" sz="500" b="1" dirty="0">
                <a:cs typeface="Arial" panose="020B0604020202020204" pitchFamily="34" charset="0"/>
              </a:rPr>
              <a:t> 	 	 	</a:t>
            </a:r>
            <a:r>
              <a:rPr lang="en-US" altLang="en-US" sz="400" b="1" dirty="0">
                <a:cs typeface="Arial" panose="020B0604020202020204" pitchFamily="34" charset="0"/>
              </a:rPr>
              <a:t> 		 </a:t>
            </a:r>
          </a:p>
          <a:p>
            <a:pPr algn="ctr" eaLnBrk="1" fontAlgn="b" hangingPunct="1">
              <a:spcBef>
                <a:spcPct val="0"/>
              </a:spcBef>
            </a:pPr>
            <a:r>
              <a:rPr lang="en-US" altLang="en-US" sz="500" b="1" dirty="0">
                <a:cs typeface="Arial" panose="020B0604020202020204" pitchFamily="34" charset="0"/>
              </a:rPr>
              <a:t>WM: MEAN 11-YEAR	ADMISSIONS	</a:t>
            </a:r>
            <a:r>
              <a:rPr lang="en-US" altLang="en-US" sz="600" b="1" dirty="0">
                <a:cs typeface="Arial" panose="020B0604020202020204" pitchFamily="34" charset="0"/>
              </a:rPr>
              <a:t>5.8 Berkshire	1.5 Franklin	 20.1 Hampden	6.8	WCC  </a:t>
            </a:r>
            <a:r>
              <a:rPr lang="en-US" altLang="en-US" sz="600" b="1" dirty="0"/>
              <a:t>6.7 Hampshire HOC	</a:t>
            </a:r>
            <a:r>
              <a:rPr lang="en-US" altLang="en-US" sz="600" b="1" dirty="0">
                <a:cs typeface="Arial" panose="020B0604020202020204" pitchFamily="34" charset="0"/>
              </a:rPr>
              <a:t>36.6 Total</a:t>
            </a:r>
          </a:p>
        </p:txBody>
      </p:sp>
    </p:spTree>
    <p:extLst>
      <p:ext uri="{BB962C8B-B14F-4D97-AF65-F5344CB8AC3E}">
        <p14:creationId xmlns:p14="http://schemas.microsoft.com/office/powerpoint/2010/main" val="19106401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a:extLst>
              <a:ext uri="{FF2B5EF4-FFF2-40B4-BE49-F238E27FC236}">
                <a16:creationId xmlns:a16="http://schemas.microsoft.com/office/drawing/2014/main" id="{607A9763-0E88-4233-971A-C1997A3D95CD}"/>
              </a:ext>
            </a:extLst>
          </p:cNvPr>
          <p:cNvSpPr>
            <a:spLocks noGrp="1" noChangeArrowheads="1"/>
          </p:cNvSpPr>
          <p:nvPr>
            <p:ph type="sldNum" sz="quarter" idx="5"/>
          </p:nvPr>
        </p:nvSpPr>
        <p:spPr>
          <a:noFill/>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32901DA6-323B-4FD9-887E-DD76816FB4FF}" type="slidenum">
              <a:rPr lang="en-US" altLang="en-US">
                <a:latin typeface="Arial" panose="020B0604020202020204" pitchFamily="34" charset="0"/>
              </a:rPr>
              <a:pPr/>
              <a:t>32</a:t>
            </a:fld>
            <a:endParaRPr lang="en-US" altLang="en-US">
              <a:latin typeface="Arial" panose="020B0604020202020204" pitchFamily="34" charset="0"/>
            </a:endParaRPr>
          </a:p>
        </p:txBody>
      </p:sp>
      <p:sp>
        <p:nvSpPr>
          <p:cNvPr id="70659" name="Rectangle 2">
            <a:extLst>
              <a:ext uri="{FF2B5EF4-FFF2-40B4-BE49-F238E27FC236}">
                <a16:creationId xmlns:a16="http://schemas.microsoft.com/office/drawing/2014/main" id="{238C7E81-C710-4617-862A-691838DE8E7B}"/>
              </a:ext>
            </a:extLst>
          </p:cNvPr>
          <p:cNvSpPr>
            <a:spLocks noGrp="1" noRot="1" noChangeAspect="1" noChangeArrowheads="1" noTextEdit="1"/>
          </p:cNvSpPr>
          <p:nvPr>
            <p:ph type="sldImg"/>
          </p:nvPr>
        </p:nvSpPr>
        <p:spPr>
          <a:ln/>
        </p:spPr>
      </p:sp>
      <p:sp>
        <p:nvSpPr>
          <p:cNvPr id="70660" name="Rectangle 3">
            <a:extLst>
              <a:ext uri="{FF2B5EF4-FFF2-40B4-BE49-F238E27FC236}">
                <a16:creationId xmlns:a16="http://schemas.microsoft.com/office/drawing/2014/main" id="{D24C3BCD-D376-43D8-BD8E-F25EEF1829F3}"/>
              </a:ext>
            </a:extLst>
          </p:cNvPr>
          <p:cNvSpPr>
            <a:spLocks noGrp="1" noChangeArrowheads="1"/>
          </p:cNvSpPr>
          <p:nvPr>
            <p:ph type="body" idx="1"/>
          </p:nvPr>
        </p:nvSpPr>
        <p:spPr>
          <a:noFill/>
        </p:spPr>
        <p:txBody>
          <a:bodyPr/>
          <a:lstStyle/>
          <a:p>
            <a:pPr eaLnBrk="1" hangingPunct="1"/>
            <a:r>
              <a:rPr lang="en-US" altLang="en-US" dirty="0"/>
              <a:t>2012 changes to s.35 statute allows for commitment up to 90 days.</a:t>
            </a:r>
          </a:p>
          <a:p>
            <a:pPr eaLnBrk="1" hangingPunct="1"/>
            <a:endParaRPr lang="en-US" altLang="en-US" dirty="0"/>
          </a:p>
          <a:p>
            <a:pPr eaLnBrk="1" hangingPunct="1"/>
            <a:r>
              <a:rPr lang="en-US" altLang="en-US" dirty="0"/>
              <a:t>Those s.35’d statewide: often desperate to get help (respondent and/or family).</a:t>
            </a:r>
          </a:p>
          <a:p>
            <a:pPr eaLnBrk="1" hangingPunct="1"/>
            <a:endParaRPr lang="en-US" altLang="en-US" dirty="0"/>
          </a:p>
          <a:p>
            <a:pPr eaLnBrk="1" hangingPunct="1"/>
            <a:r>
              <a:rPr lang="en-US" altLang="en-US" dirty="0"/>
              <a:t>S. 35’s: Involves DMH paid court clinicians opining on respondents who may get committed to DPH, DMH or DOC facilities.</a:t>
            </a:r>
          </a:p>
          <a:p>
            <a:pPr eaLnBrk="1" hangingPunct="1"/>
            <a:r>
              <a:rPr lang="en-US" altLang="en-US" dirty="0" err="1"/>
              <a:t>COVID</a:t>
            </a:r>
            <a:r>
              <a:rPr lang="en-US" altLang="en-US" dirty="0"/>
              <a:t> has added a new wrinkle, given risk in getting committed to a facility.</a:t>
            </a:r>
          </a:p>
          <a:p>
            <a:pPr eaLnBrk="1" hangingPunct="1"/>
            <a:r>
              <a:rPr lang="en-US" altLang="en-US" dirty="0"/>
              <a:t>How imminent is imminent?</a:t>
            </a:r>
          </a:p>
          <a:p>
            <a:pPr eaLnBrk="1" hangingPunct="1"/>
            <a:endParaRPr lang="en-US" altLang="en-US" dirty="0"/>
          </a:p>
        </p:txBody>
      </p:sp>
    </p:spTree>
    <p:extLst>
      <p:ext uri="{BB962C8B-B14F-4D97-AF65-F5344CB8AC3E}">
        <p14:creationId xmlns:p14="http://schemas.microsoft.com/office/powerpoint/2010/main" val="14339079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more information provided, the easier it will be for the court clinician to make a recommendation</a:t>
            </a:r>
          </a:p>
        </p:txBody>
      </p:sp>
      <p:sp>
        <p:nvSpPr>
          <p:cNvPr id="4" name="Slide Number Placeholder 3"/>
          <p:cNvSpPr>
            <a:spLocks noGrp="1"/>
          </p:cNvSpPr>
          <p:nvPr>
            <p:ph type="sldNum" sz="quarter" idx="5"/>
          </p:nvPr>
        </p:nvSpPr>
        <p:spPr/>
        <p:txBody>
          <a:bodyPr/>
          <a:lstStyle/>
          <a:p>
            <a:fld id="{414FFA67-A2BA-E845-BE23-8AED2E748A56}" type="slidenum">
              <a:rPr lang="en-US" smtClean="0"/>
              <a:t>34</a:t>
            </a:fld>
            <a:endParaRPr lang="en-US"/>
          </a:p>
        </p:txBody>
      </p:sp>
    </p:spTree>
    <p:extLst>
      <p:ext uri="{BB962C8B-B14F-4D97-AF65-F5344CB8AC3E}">
        <p14:creationId xmlns:p14="http://schemas.microsoft.com/office/powerpoint/2010/main" val="10238707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754A1290-3904-4BD3-B8E3-B513D8857E36}"/>
              </a:ext>
            </a:extLst>
          </p:cNvPr>
          <p:cNvSpPr>
            <a:spLocks noGrp="1" noRot="1" noChangeAspect="1" noChangeArrowheads="1" noTextEdit="1"/>
          </p:cNvSpPr>
          <p:nvPr>
            <p:ph type="sldImg"/>
          </p:nvPr>
        </p:nvSpPr>
        <p:spPr>
          <a:ln/>
        </p:spPr>
      </p:sp>
      <p:sp>
        <p:nvSpPr>
          <p:cNvPr id="10243" name="Notes Placeholder 2">
            <a:extLst>
              <a:ext uri="{FF2B5EF4-FFF2-40B4-BE49-F238E27FC236}">
                <a16:creationId xmlns:a16="http://schemas.microsoft.com/office/drawing/2014/main" id="{E6F17BCF-39CC-4C6D-AD85-15A46BE70B74}"/>
              </a:ext>
            </a:extLst>
          </p:cNvPr>
          <p:cNvSpPr>
            <a:spLocks noGrp="1" noChangeArrowheads="1"/>
          </p:cNvSpPr>
          <p:nvPr>
            <p:ph type="body" idx="1"/>
          </p:nvPr>
        </p:nvSpPr>
        <p:spPr>
          <a:noFill/>
        </p:spPr>
        <p:txBody>
          <a:bodyPr/>
          <a:lstStyle/>
          <a:p>
            <a:endParaRPr lang="en-US" altLang="en-US"/>
          </a:p>
        </p:txBody>
      </p:sp>
      <p:sp>
        <p:nvSpPr>
          <p:cNvPr id="10244" name="Slide Number Placeholder 3">
            <a:extLst>
              <a:ext uri="{FF2B5EF4-FFF2-40B4-BE49-F238E27FC236}">
                <a16:creationId xmlns:a16="http://schemas.microsoft.com/office/drawing/2014/main" id="{1DC7AC93-C1B0-4478-ABAF-DF4B90B65C40}"/>
              </a:ext>
            </a:extLst>
          </p:cNvPr>
          <p:cNvSpPr>
            <a:spLocks noGrp="1"/>
          </p:cNvSpPr>
          <p:nvPr>
            <p:ph type="sldNum" sz="quarter" idx="5"/>
          </p:nvPr>
        </p:nvSpPr>
        <p:spPr>
          <a:noFill/>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EABED89-E78E-498B-B05A-9265F49AD72D}"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817827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a:extLst>
              <a:ext uri="{FF2B5EF4-FFF2-40B4-BE49-F238E27FC236}">
                <a16:creationId xmlns:a16="http://schemas.microsoft.com/office/drawing/2014/main" id="{65C26EC2-27F1-49D1-B2A2-7567EF2F5C76}"/>
              </a:ext>
            </a:extLst>
          </p:cNvPr>
          <p:cNvSpPr>
            <a:spLocks noGrp="1" noRot="1" noChangeAspect="1" noChangeArrowheads="1" noTextEdit="1"/>
          </p:cNvSpPr>
          <p:nvPr>
            <p:ph type="sldImg"/>
          </p:nvPr>
        </p:nvSpPr>
        <p:spPr>
          <a:ln/>
        </p:spPr>
      </p:sp>
      <p:sp>
        <p:nvSpPr>
          <p:cNvPr id="72707" name="Notes Placeholder 2">
            <a:extLst>
              <a:ext uri="{FF2B5EF4-FFF2-40B4-BE49-F238E27FC236}">
                <a16:creationId xmlns:a16="http://schemas.microsoft.com/office/drawing/2014/main" id="{12695DAD-0358-4AC8-BBF0-94DF40618547}"/>
              </a:ext>
            </a:extLst>
          </p:cNvPr>
          <p:cNvSpPr>
            <a:spLocks noGrp="1" noChangeArrowheads="1"/>
          </p:cNvSpPr>
          <p:nvPr>
            <p:ph type="body" idx="1"/>
          </p:nvPr>
        </p:nvSpPr>
        <p:spPr>
          <a:noFill/>
        </p:spPr>
        <p:txBody>
          <a:bodyPr/>
          <a:lstStyle/>
          <a:p>
            <a:pPr eaLnBrk="1" hangingPunct="1"/>
            <a:r>
              <a:rPr lang="en-US" altLang="en-US" dirty="0"/>
              <a:t>Explain how the court clinician cannot control what program the respondent is committed to, that it’s up to the respondent’s circumstances, DPH Central Intake, and ultimately the judge.</a:t>
            </a:r>
          </a:p>
          <a:p>
            <a:pPr eaLnBrk="1" hangingPunct="1"/>
            <a:r>
              <a:rPr lang="en-US" altLang="en-US" dirty="0"/>
              <a:t>DMH RAP (Recovery From Addiction Program) is especially geared towards individuals with mental health and addiction issues.</a:t>
            </a:r>
          </a:p>
        </p:txBody>
      </p:sp>
      <p:sp>
        <p:nvSpPr>
          <p:cNvPr id="72708" name="Slide Number Placeholder 3">
            <a:extLst>
              <a:ext uri="{FF2B5EF4-FFF2-40B4-BE49-F238E27FC236}">
                <a16:creationId xmlns:a16="http://schemas.microsoft.com/office/drawing/2014/main" id="{8F5E3869-9DA7-4A21-8BB2-202EB67F9BAF}"/>
              </a:ext>
            </a:extLst>
          </p:cNvPr>
          <p:cNvSpPr>
            <a:spLocks noGrp="1"/>
          </p:cNvSpPr>
          <p:nvPr>
            <p:ph type="sldNum" sz="quarter" idx="5"/>
          </p:nvPr>
        </p:nvSpPr>
        <p:spPr>
          <a:noFill/>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C78B9414-1486-4339-8A75-8EE1CF01D036}" type="slidenum">
              <a:rPr lang="en-US" altLang="en-US">
                <a:latin typeface="Arial" panose="020B0604020202020204" pitchFamily="34" charset="0"/>
              </a:rPr>
              <a:pPr/>
              <a:t>35</a:t>
            </a:fld>
            <a:endParaRPr lang="en-US" altLang="en-US">
              <a:latin typeface="Arial" panose="020B0604020202020204" pitchFamily="34" charset="0"/>
            </a:endParaRPr>
          </a:p>
        </p:txBody>
      </p:sp>
    </p:spTree>
    <p:extLst>
      <p:ext uri="{BB962C8B-B14F-4D97-AF65-F5344CB8AC3E}">
        <p14:creationId xmlns:p14="http://schemas.microsoft.com/office/powerpoint/2010/main" val="28402934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a:extLst>
              <a:ext uri="{FF2B5EF4-FFF2-40B4-BE49-F238E27FC236}">
                <a16:creationId xmlns:a16="http://schemas.microsoft.com/office/drawing/2014/main" id="{EB356EC6-F87A-476B-90DC-0426DE47F7E1}"/>
              </a:ext>
            </a:extLst>
          </p:cNvPr>
          <p:cNvSpPr>
            <a:spLocks noGrp="1" noRot="1" noChangeAspect="1" noChangeArrowheads="1" noTextEdit="1"/>
          </p:cNvSpPr>
          <p:nvPr>
            <p:ph type="sldImg"/>
          </p:nvPr>
        </p:nvSpPr>
        <p:spPr>
          <a:ln/>
        </p:spPr>
      </p:sp>
      <p:sp>
        <p:nvSpPr>
          <p:cNvPr id="74755" name="Notes Placeholder 2">
            <a:extLst>
              <a:ext uri="{FF2B5EF4-FFF2-40B4-BE49-F238E27FC236}">
                <a16:creationId xmlns:a16="http://schemas.microsoft.com/office/drawing/2014/main" id="{4C6F2EEA-CC88-4215-B72E-A1FCE0D9BABC}"/>
              </a:ext>
            </a:extLst>
          </p:cNvPr>
          <p:cNvSpPr>
            <a:spLocks noGrp="1" noChangeArrowheads="1"/>
          </p:cNvSpPr>
          <p:nvPr>
            <p:ph type="body" idx="1"/>
          </p:nvPr>
        </p:nvSpPr>
        <p:spPr>
          <a:noFill/>
        </p:spPr>
        <p:txBody>
          <a:bodyPr/>
          <a:lstStyle/>
          <a:p>
            <a:pPr eaLnBrk="1" hangingPunct="1">
              <a:lnSpc>
                <a:spcPct val="60000"/>
              </a:lnSpc>
              <a:buFont typeface="Wingdings" panose="05000000000000000000" pitchFamily="2" charset="2"/>
              <a:buNone/>
            </a:pPr>
            <a:r>
              <a:rPr lang="en-US" altLang="en-US" b="1" dirty="0"/>
              <a:t>2022: </a:t>
            </a:r>
            <a:r>
              <a:rPr lang="en-US" altLang="en-US" b="0" dirty="0"/>
              <a:t>Overall: </a:t>
            </a:r>
            <a:r>
              <a:rPr lang="en-US" altLang="en-US" b="1" dirty="0"/>
              <a:t>1221</a:t>
            </a:r>
          </a:p>
          <a:p>
            <a:pPr eaLnBrk="1" hangingPunct="1">
              <a:lnSpc>
                <a:spcPct val="60000"/>
              </a:lnSpc>
              <a:buFont typeface="Wingdings" panose="05000000000000000000" pitchFamily="2" charset="2"/>
              <a:buNone/>
            </a:pPr>
            <a:r>
              <a:rPr lang="en-US" altLang="en-US" b="1" dirty="0"/>
              <a:t>2021: </a:t>
            </a:r>
            <a:r>
              <a:rPr lang="en-US" altLang="en-US" b="0" dirty="0"/>
              <a:t>Overall: </a:t>
            </a:r>
            <a:r>
              <a:rPr lang="en-US" altLang="en-US" b="1" dirty="0"/>
              <a:t>1115</a:t>
            </a:r>
          </a:p>
          <a:p>
            <a:pPr eaLnBrk="1" hangingPunct="1">
              <a:lnSpc>
                <a:spcPct val="60000"/>
              </a:lnSpc>
              <a:buFont typeface="Wingdings" panose="05000000000000000000" pitchFamily="2" charset="2"/>
              <a:buNone/>
            </a:pPr>
            <a:r>
              <a:rPr lang="en-US" altLang="en-US" b="1" dirty="0"/>
              <a:t>2020: </a:t>
            </a:r>
            <a:r>
              <a:rPr lang="en-US" altLang="en-US" dirty="0"/>
              <a:t>Overall: </a:t>
            </a:r>
            <a:r>
              <a:rPr lang="en-US" altLang="en-US" b="1" dirty="0"/>
              <a:t>1028</a:t>
            </a:r>
          </a:p>
          <a:p>
            <a:pPr eaLnBrk="1" hangingPunct="1">
              <a:lnSpc>
                <a:spcPct val="60000"/>
              </a:lnSpc>
              <a:buFont typeface="Wingdings" panose="05000000000000000000" pitchFamily="2" charset="2"/>
              <a:buNone/>
            </a:pPr>
            <a:r>
              <a:rPr lang="en-US" altLang="en-US" b="1" dirty="0"/>
              <a:t>2019: </a:t>
            </a:r>
            <a:r>
              <a:rPr lang="en-US" altLang="en-US" dirty="0"/>
              <a:t> Overall: </a:t>
            </a:r>
            <a:r>
              <a:rPr lang="en-US" altLang="en-US" b="1" dirty="0"/>
              <a:t>1252</a:t>
            </a:r>
          </a:p>
          <a:p>
            <a:pPr eaLnBrk="1" hangingPunct="1">
              <a:lnSpc>
                <a:spcPct val="60000"/>
              </a:lnSpc>
              <a:buFont typeface="Wingdings" panose="05000000000000000000" pitchFamily="2" charset="2"/>
              <a:buNone/>
            </a:pPr>
            <a:r>
              <a:rPr lang="en-US" altLang="en-US" b="1" dirty="0"/>
              <a:t>2018: </a:t>
            </a:r>
            <a:r>
              <a:rPr lang="en-US" altLang="en-US" dirty="0"/>
              <a:t>Overall:</a:t>
            </a:r>
            <a:r>
              <a:rPr lang="en-US" altLang="en-US" b="1" dirty="0"/>
              <a:t> 1210</a:t>
            </a:r>
          </a:p>
          <a:p>
            <a:pPr eaLnBrk="1" hangingPunct="1">
              <a:lnSpc>
                <a:spcPct val="60000"/>
              </a:lnSpc>
              <a:buFont typeface="Wingdings" panose="05000000000000000000" pitchFamily="2" charset="2"/>
              <a:buNone/>
            </a:pPr>
            <a:r>
              <a:rPr lang="en-US" altLang="en-US" b="1" dirty="0"/>
              <a:t>2017: </a:t>
            </a:r>
            <a:r>
              <a:rPr lang="en-US" altLang="en-US" dirty="0"/>
              <a:t>Overall: </a:t>
            </a:r>
            <a:r>
              <a:rPr lang="en-US" altLang="en-US" b="1" dirty="0"/>
              <a:t>1120</a:t>
            </a:r>
          </a:p>
          <a:p>
            <a:pPr eaLnBrk="1" hangingPunct="1">
              <a:lnSpc>
                <a:spcPct val="60000"/>
              </a:lnSpc>
              <a:buFont typeface="Wingdings" panose="05000000000000000000" pitchFamily="2" charset="2"/>
              <a:buNone/>
            </a:pPr>
            <a:r>
              <a:rPr lang="en-US" altLang="en-US" b="1" dirty="0"/>
              <a:t>2016: </a:t>
            </a:r>
            <a:r>
              <a:rPr lang="en-US" altLang="en-US" dirty="0"/>
              <a:t>Overall:</a:t>
            </a:r>
            <a:r>
              <a:rPr lang="en-US" altLang="en-US" b="1" dirty="0"/>
              <a:t> 1096 </a:t>
            </a:r>
          </a:p>
          <a:p>
            <a:pPr eaLnBrk="1" hangingPunct="1">
              <a:lnSpc>
                <a:spcPct val="60000"/>
              </a:lnSpc>
              <a:buFont typeface="Wingdings" panose="05000000000000000000" pitchFamily="2" charset="2"/>
              <a:buNone/>
            </a:pPr>
            <a:r>
              <a:rPr lang="en-US" altLang="en-US" b="1" dirty="0"/>
              <a:t>2015: </a:t>
            </a:r>
            <a:r>
              <a:rPr lang="en-US" altLang="en-US" dirty="0"/>
              <a:t>Overall: </a:t>
            </a:r>
            <a:r>
              <a:rPr lang="en-US" altLang="en-US" b="1" dirty="0"/>
              <a:t>696</a:t>
            </a:r>
          </a:p>
          <a:p>
            <a:pPr eaLnBrk="1" hangingPunct="1">
              <a:lnSpc>
                <a:spcPct val="60000"/>
              </a:lnSpc>
              <a:buFont typeface="Wingdings" panose="05000000000000000000" pitchFamily="2" charset="2"/>
              <a:buNone/>
            </a:pPr>
            <a:r>
              <a:rPr lang="en-US" altLang="en-US" b="1" dirty="0"/>
              <a:t>2014: </a:t>
            </a:r>
            <a:r>
              <a:rPr lang="en-US" altLang="en-US" dirty="0"/>
              <a:t>Overall: </a:t>
            </a:r>
            <a:r>
              <a:rPr lang="en-US" altLang="en-US" b="1" dirty="0"/>
              <a:t>682</a:t>
            </a:r>
          </a:p>
          <a:p>
            <a:pPr eaLnBrk="1" hangingPunct="1">
              <a:lnSpc>
                <a:spcPct val="60000"/>
              </a:lnSpc>
              <a:buFont typeface="Wingdings" panose="05000000000000000000" pitchFamily="2" charset="2"/>
              <a:buNone/>
            </a:pPr>
            <a:r>
              <a:rPr lang="en-US" altLang="en-US" b="1" dirty="0"/>
              <a:t>2013:</a:t>
            </a:r>
            <a:r>
              <a:rPr lang="en-US" altLang="en-US" dirty="0"/>
              <a:t> Overall: </a:t>
            </a:r>
            <a:r>
              <a:rPr lang="en-US" altLang="en-US" b="1" dirty="0"/>
              <a:t>593</a:t>
            </a:r>
            <a:endParaRPr lang="en-US" altLang="en-US" dirty="0"/>
          </a:p>
          <a:p>
            <a:pPr eaLnBrk="1" hangingPunct="1">
              <a:lnSpc>
                <a:spcPct val="60000"/>
              </a:lnSpc>
              <a:buFont typeface="Wingdings" panose="05000000000000000000" pitchFamily="2" charset="2"/>
              <a:buNone/>
            </a:pPr>
            <a:r>
              <a:rPr lang="en-US" altLang="en-US" b="1" dirty="0"/>
              <a:t>2012:</a:t>
            </a:r>
            <a:r>
              <a:rPr lang="en-US" altLang="en-US" dirty="0"/>
              <a:t> Overall: </a:t>
            </a:r>
            <a:r>
              <a:rPr lang="en-US" altLang="en-US" b="1" dirty="0"/>
              <a:t>513</a:t>
            </a:r>
          </a:p>
          <a:p>
            <a:pPr eaLnBrk="1" hangingPunct="1">
              <a:lnSpc>
                <a:spcPct val="60000"/>
              </a:lnSpc>
              <a:buFont typeface="Wingdings" panose="05000000000000000000" pitchFamily="2" charset="2"/>
              <a:buNone/>
            </a:pPr>
            <a:r>
              <a:rPr lang="en-US" altLang="en-US" b="1" dirty="0"/>
              <a:t>2011:</a:t>
            </a:r>
            <a:r>
              <a:rPr lang="en-US" altLang="en-US" dirty="0"/>
              <a:t> Overall: </a:t>
            </a:r>
            <a:r>
              <a:rPr lang="en-US" altLang="en-US" b="1" dirty="0"/>
              <a:t>407</a:t>
            </a:r>
          </a:p>
          <a:p>
            <a:endParaRPr lang="en-US" altLang="en-US" dirty="0"/>
          </a:p>
        </p:txBody>
      </p:sp>
      <p:sp>
        <p:nvSpPr>
          <p:cNvPr id="74756" name="Slide Number Placeholder 3">
            <a:extLst>
              <a:ext uri="{FF2B5EF4-FFF2-40B4-BE49-F238E27FC236}">
                <a16:creationId xmlns:a16="http://schemas.microsoft.com/office/drawing/2014/main" id="{55FE0058-EEF3-43EE-8667-3C052E013D43}"/>
              </a:ext>
            </a:extLst>
          </p:cNvPr>
          <p:cNvSpPr>
            <a:spLocks noGrp="1"/>
          </p:cNvSpPr>
          <p:nvPr>
            <p:ph type="sldNum" sz="quarter" idx="5"/>
          </p:nvPr>
        </p:nvSpPr>
        <p:spPr>
          <a:noFill/>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C2C98FD7-2802-403E-A8FB-D533AB58673D}" type="slidenum">
              <a:rPr lang="en-US" altLang="en-US">
                <a:latin typeface="Arial" panose="020B0604020202020204" pitchFamily="34" charset="0"/>
              </a:rPr>
              <a:pPr/>
              <a:t>36</a:t>
            </a:fld>
            <a:endParaRPr lang="en-US" altLang="en-US">
              <a:latin typeface="Arial" panose="020B0604020202020204" pitchFamily="34" charset="0"/>
            </a:endParaRPr>
          </a:p>
        </p:txBody>
      </p:sp>
    </p:spTree>
    <p:extLst>
      <p:ext uri="{BB962C8B-B14F-4D97-AF65-F5344CB8AC3E}">
        <p14:creationId xmlns:p14="http://schemas.microsoft.com/office/powerpoint/2010/main" val="20986726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a:extLst>
              <a:ext uri="{FF2B5EF4-FFF2-40B4-BE49-F238E27FC236}">
                <a16:creationId xmlns:a16="http://schemas.microsoft.com/office/drawing/2014/main" id="{EC26D317-2EB9-400D-B538-678CA2E392E4}"/>
              </a:ext>
            </a:extLst>
          </p:cNvPr>
          <p:cNvSpPr>
            <a:spLocks noGrp="1" noChangeArrowheads="1"/>
          </p:cNvSpPr>
          <p:nvPr>
            <p:ph type="sldNum" sz="quarter" idx="5"/>
          </p:nvPr>
        </p:nvSpPr>
        <p:spPr>
          <a:noFill/>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FBE872B8-4FD3-4973-8295-65374198925A}" type="slidenum">
              <a:rPr lang="en-US" altLang="en-US">
                <a:latin typeface="Arial" panose="020B0604020202020204" pitchFamily="34" charset="0"/>
              </a:rPr>
              <a:pPr/>
              <a:t>38</a:t>
            </a:fld>
            <a:endParaRPr lang="en-US" altLang="en-US">
              <a:latin typeface="Arial" panose="020B0604020202020204" pitchFamily="34" charset="0"/>
            </a:endParaRPr>
          </a:p>
        </p:txBody>
      </p:sp>
      <p:sp>
        <p:nvSpPr>
          <p:cNvPr id="78851" name="Rectangle 2">
            <a:extLst>
              <a:ext uri="{FF2B5EF4-FFF2-40B4-BE49-F238E27FC236}">
                <a16:creationId xmlns:a16="http://schemas.microsoft.com/office/drawing/2014/main" id="{8328C5D6-8422-4333-82C0-7160C4FE34C1}"/>
              </a:ext>
            </a:extLst>
          </p:cNvPr>
          <p:cNvSpPr>
            <a:spLocks noGrp="1" noRot="1" noChangeAspect="1" noChangeArrowheads="1" noTextEdit="1"/>
          </p:cNvSpPr>
          <p:nvPr>
            <p:ph type="sldImg"/>
          </p:nvPr>
        </p:nvSpPr>
        <p:spPr>
          <a:ln/>
        </p:spPr>
      </p:sp>
      <p:sp>
        <p:nvSpPr>
          <p:cNvPr id="78852" name="Rectangle 3">
            <a:extLst>
              <a:ext uri="{FF2B5EF4-FFF2-40B4-BE49-F238E27FC236}">
                <a16:creationId xmlns:a16="http://schemas.microsoft.com/office/drawing/2014/main" id="{F08985C7-99E5-4A9F-B924-C1FA3A752324}"/>
              </a:ext>
            </a:extLst>
          </p:cNvPr>
          <p:cNvSpPr>
            <a:spLocks noGrp="1" noChangeArrowheads="1"/>
          </p:cNvSpPr>
          <p:nvPr>
            <p:ph type="body" idx="1"/>
          </p:nvPr>
        </p:nvSpPr>
        <p:spPr>
          <a:noFill/>
        </p:spPr>
        <p:txBody>
          <a:bodyPr/>
          <a:lstStyle/>
          <a:p>
            <a:pPr eaLnBrk="1" hangingPunct="1"/>
            <a:r>
              <a:rPr lang="en-US" altLang="en-US" dirty="0"/>
              <a:t>ESU’s impact on </a:t>
            </a:r>
            <a:r>
              <a:rPr lang="en-US" altLang="en-US" sz="1000" dirty="0"/>
              <a:t>§</a:t>
            </a:r>
            <a:r>
              <a:rPr lang="en-US" altLang="en-US" dirty="0"/>
              <a:t>18a’s</a:t>
            </a:r>
          </a:p>
          <a:p>
            <a:pPr eaLnBrk="1" hangingPunct="1"/>
            <a:r>
              <a:rPr lang="en-US" altLang="en-US" dirty="0"/>
              <a:t>MASAC: Massachusetts Alcohol and Substance Abuse Center</a:t>
            </a:r>
          </a:p>
          <a:p>
            <a:pPr eaLnBrk="1" hangingPunct="1"/>
            <a:r>
              <a:rPr lang="en-US" altLang="en-US" dirty="0"/>
              <a:t>Massachusetts Treatment Center (for  Sexually Dangerous Persons) – Who gets civilly committed, when and how??</a:t>
            </a:r>
          </a:p>
          <a:p>
            <a:pPr eaLnBrk="1" hangingPunct="1"/>
            <a:r>
              <a:rPr lang="en-US" altLang="en-US" dirty="0"/>
              <a:t>OCCC – Reentry for people with MI</a:t>
            </a:r>
          </a:p>
          <a:p>
            <a:pPr eaLnBrk="1" hangingPunct="1"/>
            <a:endParaRPr lang="en-US" altLang="en-US" dirty="0"/>
          </a:p>
          <a:p>
            <a:pPr eaLnBrk="1" hangingPunct="1"/>
            <a:endParaRPr lang="en-US" altLang="en-US" dirty="0"/>
          </a:p>
        </p:txBody>
      </p:sp>
    </p:spTree>
    <p:extLst>
      <p:ext uri="{BB962C8B-B14F-4D97-AF65-F5344CB8AC3E}">
        <p14:creationId xmlns:p14="http://schemas.microsoft.com/office/powerpoint/2010/main" val="17358748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 police manage individuals who are at risk in lock-up?</a:t>
            </a:r>
          </a:p>
        </p:txBody>
      </p:sp>
      <p:sp>
        <p:nvSpPr>
          <p:cNvPr id="4" name="Slide Number Placeholder 3"/>
          <p:cNvSpPr>
            <a:spLocks noGrp="1"/>
          </p:cNvSpPr>
          <p:nvPr>
            <p:ph type="sldNum" sz="quarter" idx="5"/>
          </p:nvPr>
        </p:nvSpPr>
        <p:spPr/>
        <p:txBody>
          <a:bodyPr/>
          <a:lstStyle/>
          <a:p>
            <a:fld id="{BC3992E9-9307-460C-87AA-6939B53C5D34}" type="slidenum">
              <a:rPr lang="en-US" altLang="en-US" smtClean="0"/>
              <a:pPr/>
              <a:t>39</a:t>
            </a:fld>
            <a:endParaRPr lang="en-US" altLang="en-US"/>
          </a:p>
        </p:txBody>
      </p:sp>
    </p:spTree>
    <p:extLst>
      <p:ext uri="{BB962C8B-B14F-4D97-AF65-F5344CB8AC3E}">
        <p14:creationId xmlns:p14="http://schemas.microsoft.com/office/powerpoint/2010/main" val="30173358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a:extLst>
              <a:ext uri="{FF2B5EF4-FFF2-40B4-BE49-F238E27FC236}">
                <a16:creationId xmlns:a16="http://schemas.microsoft.com/office/drawing/2014/main" id="{C96470A2-E18D-4C39-9377-E4DCB6EC1935}"/>
              </a:ext>
            </a:extLst>
          </p:cNvPr>
          <p:cNvSpPr>
            <a:spLocks noGrp="1" noRot="1" noChangeAspect="1" noChangeArrowheads="1" noTextEdit="1"/>
          </p:cNvSpPr>
          <p:nvPr>
            <p:ph type="sldImg"/>
          </p:nvPr>
        </p:nvSpPr>
        <p:spPr>
          <a:ln/>
        </p:spPr>
      </p:sp>
      <p:sp>
        <p:nvSpPr>
          <p:cNvPr id="84995" name="Notes Placeholder 2">
            <a:extLst>
              <a:ext uri="{FF2B5EF4-FFF2-40B4-BE49-F238E27FC236}">
                <a16:creationId xmlns:a16="http://schemas.microsoft.com/office/drawing/2014/main" id="{829BDB71-81EB-4E98-8E9F-F890B86E01B0}"/>
              </a:ext>
            </a:extLst>
          </p:cNvPr>
          <p:cNvSpPr>
            <a:spLocks noGrp="1" noChangeArrowheads="1"/>
          </p:cNvSpPr>
          <p:nvPr>
            <p:ph type="body" idx="1"/>
          </p:nvPr>
        </p:nvSpPr>
        <p:spPr>
          <a:noFill/>
        </p:spPr>
        <p:txBody>
          <a:bodyPr/>
          <a:lstStyle/>
          <a:p>
            <a:endParaRPr lang="en-US" altLang="en-US"/>
          </a:p>
        </p:txBody>
      </p:sp>
      <p:sp>
        <p:nvSpPr>
          <p:cNvPr id="84996" name="Slide Number Placeholder 3">
            <a:extLst>
              <a:ext uri="{FF2B5EF4-FFF2-40B4-BE49-F238E27FC236}">
                <a16:creationId xmlns:a16="http://schemas.microsoft.com/office/drawing/2014/main" id="{94325F8D-AA73-48A9-A0E1-C7CF536DC52D}"/>
              </a:ext>
            </a:extLst>
          </p:cNvPr>
          <p:cNvSpPr>
            <a:spLocks noGrp="1"/>
          </p:cNvSpPr>
          <p:nvPr>
            <p:ph type="sldNum" sz="quarter" idx="5"/>
          </p:nvPr>
        </p:nvSpPr>
        <p:spPr>
          <a:noFill/>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A62D7DAE-1A4F-4221-B3AB-51F7DE50CB76}" type="slidenum">
              <a:rPr lang="en-US" altLang="en-US">
                <a:latin typeface="Arial" panose="020B0604020202020204" pitchFamily="34" charset="0"/>
              </a:rPr>
              <a:pPr/>
              <a:t>40</a:t>
            </a:fld>
            <a:endParaRPr lang="en-US" altLang="en-US">
              <a:latin typeface="Arial" panose="020B0604020202020204" pitchFamily="34" charset="0"/>
            </a:endParaRPr>
          </a:p>
        </p:txBody>
      </p:sp>
    </p:spTree>
    <p:extLst>
      <p:ext uri="{BB962C8B-B14F-4D97-AF65-F5344CB8AC3E}">
        <p14:creationId xmlns:p14="http://schemas.microsoft.com/office/powerpoint/2010/main" val="25088286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Sheila, manic episode, takes a soda and a bag of potato chips without paying for it from the Cumberland Farms because she believes she owns the store!</a:t>
            </a:r>
          </a:p>
        </p:txBody>
      </p:sp>
      <p:sp>
        <p:nvSpPr>
          <p:cNvPr id="4" name="Slide Number Placeholder 3"/>
          <p:cNvSpPr>
            <a:spLocks noGrp="1"/>
          </p:cNvSpPr>
          <p:nvPr>
            <p:ph type="sldNum" sz="quarter" idx="5"/>
          </p:nvPr>
        </p:nvSpPr>
        <p:spPr/>
        <p:txBody>
          <a:bodyPr/>
          <a:lstStyle/>
          <a:p>
            <a:fld id="{BC3992E9-9307-460C-87AA-6939B53C5D34}" type="slidenum">
              <a:rPr lang="en-US" altLang="en-US" smtClean="0"/>
              <a:pPr/>
              <a:t>4</a:t>
            </a:fld>
            <a:endParaRPr lang="en-US" altLang="en-US"/>
          </a:p>
        </p:txBody>
      </p:sp>
    </p:spTree>
    <p:extLst>
      <p:ext uri="{BB962C8B-B14F-4D97-AF65-F5344CB8AC3E}">
        <p14:creationId xmlns:p14="http://schemas.microsoft.com/office/powerpoint/2010/main" val="2460800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121CBFCB-19CC-4C80-AB85-D61A327D6AD3}"/>
              </a:ext>
            </a:extLst>
          </p:cNvPr>
          <p:cNvSpPr>
            <a:spLocks noGrp="1" noRot="1" noChangeAspect="1" noChangeArrowheads="1" noTextEdit="1"/>
          </p:cNvSpPr>
          <p:nvPr>
            <p:ph type="sldImg"/>
          </p:nvPr>
        </p:nvSpPr>
        <p:spPr>
          <a:ln/>
        </p:spPr>
      </p:sp>
      <p:sp>
        <p:nvSpPr>
          <p:cNvPr id="15363" name="Notes Placeholder 2">
            <a:extLst>
              <a:ext uri="{FF2B5EF4-FFF2-40B4-BE49-F238E27FC236}">
                <a16:creationId xmlns:a16="http://schemas.microsoft.com/office/drawing/2014/main" id="{CAFDB84D-9201-48C1-801A-A85271B31253}"/>
              </a:ext>
            </a:extLst>
          </p:cNvPr>
          <p:cNvSpPr>
            <a:spLocks noGrp="1" noChangeArrowheads="1"/>
          </p:cNvSpPr>
          <p:nvPr>
            <p:ph type="body" idx="1"/>
          </p:nvPr>
        </p:nvSpPr>
        <p:spPr>
          <a:noFill/>
        </p:spPr>
        <p:txBody>
          <a:bodyPr/>
          <a:lstStyle/>
          <a:p>
            <a:endParaRPr lang="en-US" altLang="en-US"/>
          </a:p>
        </p:txBody>
      </p:sp>
      <p:sp>
        <p:nvSpPr>
          <p:cNvPr id="15364" name="Slide Number Placeholder 3">
            <a:extLst>
              <a:ext uri="{FF2B5EF4-FFF2-40B4-BE49-F238E27FC236}">
                <a16:creationId xmlns:a16="http://schemas.microsoft.com/office/drawing/2014/main" id="{93E8FFC0-A2E9-48E6-B4D0-04EFA7D3E282}"/>
              </a:ext>
            </a:extLst>
          </p:cNvPr>
          <p:cNvSpPr>
            <a:spLocks noGrp="1"/>
          </p:cNvSpPr>
          <p:nvPr>
            <p:ph type="sldNum" sz="quarter" idx="5"/>
          </p:nvPr>
        </p:nvSpPr>
        <p:spPr>
          <a:noFill/>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0765E958-79C5-4D32-A9DC-1BE1F149E907}" type="slidenum">
              <a:rPr lang="en-US" altLang="en-US">
                <a:latin typeface="Arial" panose="020B0604020202020204" pitchFamily="34" charset="0"/>
              </a:rPr>
              <a:pPr/>
              <a:t>5</a:t>
            </a:fld>
            <a:endParaRPr lang="en-US" altLang="en-US">
              <a:latin typeface="Arial" panose="020B0604020202020204" pitchFamily="34" charset="0"/>
            </a:endParaRPr>
          </a:p>
        </p:txBody>
      </p:sp>
    </p:spTree>
    <p:extLst>
      <p:ext uri="{BB962C8B-B14F-4D97-AF65-F5344CB8AC3E}">
        <p14:creationId xmlns:p14="http://schemas.microsoft.com/office/powerpoint/2010/main" val="8251285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B7CB747D-5E41-4468-9F1F-78164066B1EA}"/>
              </a:ext>
            </a:extLst>
          </p:cNvPr>
          <p:cNvSpPr>
            <a:spLocks noGrp="1" noRot="1" noChangeAspect="1" noChangeArrowheads="1" noTextEdit="1"/>
          </p:cNvSpPr>
          <p:nvPr>
            <p:ph type="sldImg"/>
          </p:nvPr>
        </p:nvSpPr>
        <p:spPr>
          <a:ln/>
        </p:spPr>
      </p:sp>
      <p:sp>
        <p:nvSpPr>
          <p:cNvPr id="17411" name="Notes Placeholder 2">
            <a:extLst>
              <a:ext uri="{FF2B5EF4-FFF2-40B4-BE49-F238E27FC236}">
                <a16:creationId xmlns:a16="http://schemas.microsoft.com/office/drawing/2014/main" id="{BE270C78-4279-4BB0-8E59-381FC9678EC6}"/>
              </a:ext>
            </a:extLst>
          </p:cNvPr>
          <p:cNvSpPr>
            <a:spLocks noGrp="1" noChangeArrowheads="1"/>
          </p:cNvSpPr>
          <p:nvPr>
            <p:ph type="body" idx="1"/>
          </p:nvPr>
        </p:nvSpPr>
        <p:spPr>
          <a:noFill/>
        </p:spPr>
        <p:txBody>
          <a:bodyPr/>
          <a:lstStyle/>
          <a:p>
            <a:r>
              <a:rPr lang="en-US" altLang="en-US" dirty="0"/>
              <a:t>And Other New JDP Projects…</a:t>
            </a:r>
          </a:p>
        </p:txBody>
      </p:sp>
      <p:sp>
        <p:nvSpPr>
          <p:cNvPr id="17412" name="Slide Number Placeholder 3">
            <a:extLst>
              <a:ext uri="{FF2B5EF4-FFF2-40B4-BE49-F238E27FC236}">
                <a16:creationId xmlns:a16="http://schemas.microsoft.com/office/drawing/2014/main" id="{99592CD5-9D8B-4BAC-82EE-592D2D56837A}"/>
              </a:ext>
            </a:extLst>
          </p:cNvPr>
          <p:cNvSpPr>
            <a:spLocks noGrp="1"/>
          </p:cNvSpPr>
          <p:nvPr>
            <p:ph type="sldNum" sz="quarter" idx="5"/>
          </p:nvPr>
        </p:nvSpPr>
        <p:spPr>
          <a:noFill/>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D72C7DCD-FF8D-4B8D-8093-45FABDF1655C}" type="slidenum">
              <a:rPr lang="en-US" altLang="en-US">
                <a:latin typeface="Arial" panose="020B0604020202020204" pitchFamily="34" charset="0"/>
              </a:rPr>
              <a:pPr/>
              <a:t>6</a:t>
            </a:fld>
            <a:endParaRPr lang="en-US" altLang="en-US">
              <a:latin typeface="Arial" panose="020B0604020202020204" pitchFamily="34" charset="0"/>
            </a:endParaRPr>
          </a:p>
        </p:txBody>
      </p:sp>
    </p:spTree>
    <p:extLst>
      <p:ext uri="{BB962C8B-B14F-4D97-AF65-F5344CB8AC3E}">
        <p14:creationId xmlns:p14="http://schemas.microsoft.com/office/powerpoint/2010/main" val="33027813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8498CDFC-4347-4372-A024-65900413DE9B}"/>
              </a:ext>
            </a:extLst>
          </p:cNvPr>
          <p:cNvSpPr>
            <a:spLocks noGrp="1" noRot="1" noChangeAspect="1" noChangeArrowheads="1" noTextEdit="1"/>
          </p:cNvSpPr>
          <p:nvPr>
            <p:ph type="sldImg"/>
          </p:nvPr>
        </p:nvSpPr>
        <p:spPr>
          <a:ln/>
        </p:spPr>
      </p:sp>
      <p:sp>
        <p:nvSpPr>
          <p:cNvPr id="19459" name="Notes Placeholder 2">
            <a:extLst>
              <a:ext uri="{FF2B5EF4-FFF2-40B4-BE49-F238E27FC236}">
                <a16:creationId xmlns:a16="http://schemas.microsoft.com/office/drawing/2014/main" id="{D2D221B4-F6A4-4FE1-90FC-9F693D55D2F8}"/>
              </a:ext>
            </a:extLst>
          </p:cNvPr>
          <p:cNvSpPr>
            <a:spLocks noGrp="1" noChangeArrowheads="1"/>
          </p:cNvSpPr>
          <p:nvPr>
            <p:ph type="body" idx="1"/>
          </p:nvPr>
        </p:nvSpPr>
        <p:spPr>
          <a:noFill/>
        </p:spPr>
        <p:txBody>
          <a:bodyPr/>
          <a:lstStyle/>
          <a:p>
            <a:r>
              <a:rPr lang="en-US" altLang="en-US">
                <a:hlinkClick r:id="rId3"/>
              </a:rPr>
              <a:t>https://csgjusticecenter.org/wp-content/uploads/2014/12/Prevalence-of-Serious-Mental-Illness-among-Jail-Inmates.pdf</a:t>
            </a:r>
            <a:endParaRPr lang="en-US" altLang="en-US"/>
          </a:p>
          <a:p>
            <a:r>
              <a:rPr lang="en-US" altLang="en-US"/>
              <a:t>Steadman et al. 2009 </a:t>
            </a:r>
            <a:r>
              <a:rPr lang="en-US" altLang="en-US" i="1"/>
              <a:t>Psychiatric Services</a:t>
            </a:r>
            <a:endParaRPr lang="en-US" altLang="en-US"/>
          </a:p>
        </p:txBody>
      </p:sp>
      <p:sp>
        <p:nvSpPr>
          <p:cNvPr id="19460" name="Slide Number Placeholder 3">
            <a:extLst>
              <a:ext uri="{FF2B5EF4-FFF2-40B4-BE49-F238E27FC236}">
                <a16:creationId xmlns:a16="http://schemas.microsoft.com/office/drawing/2014/main" id="{4D7F9CB5-B1E5-4A85-B9A8-3FFEDF888DFF}"/>
              </a:ext>
            </a:extLst>
          </p:cNvPr>
          <p:cNvSpPr>
            <a:spLocks noGrp="1"/>
          </p:cNvSpPr>
          <p:nvPr>
            <p:ph type="sldNum" sz="quarter" idx="5"/>
          </p:nvPr>
        </p:nvSpPr>
        <p:spPr>
          <a:noFill/>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BCDE6B8C-6F1F-4277-98FD-55F7448BE701}" type="slidenum">
              <a:rPr lang="en-US" altLang="en-US">
                <a:latin typeface="Arial" panose="020B0604020202020204" pitchFamily="34" charset="0"/>
              </a:rPr>
              <a:pPr/>
              <a:t>7</a:t>
            </a:fld>
            <a:endParaRPr lang="en-US" altLang="en-US">
              <a:latin typeface="Arial" panose="020B0604020202020204" pitchFamily="34" charset="0"/>
            </a:endParaRPr>
          </a:p>
        </p:txBody>
      </p:sp>
    </p:spTree>
    <p:extLst>
      <p:ext uri="{BB962C8B-B14F-4D97-AF65-F5344CB8AC3E}">
        <p14:creationId xmlns:p14="http://schemas.microsoft.com/office/powerpoint/2010/main" val="28009988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9C03FC28-77F0-4427-9EB0-0426CBEA15A5}"/>
              </a:ext>
            </a:extLst>
          </p:cNvPr>
          <p:cNvSpPr>
            <a:spLocks noGrp="1" noChangeArrowheads="1"/>
          </p:cNvSpPr>
          <p:nvPr>
            <p:ph type="sldNum" sz="quarter" idx="5"/>
          </p:nvPr>
        </p:nvSpPr>
        <p:spPr>
          <a:noFill/>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860ACABB-EE1E-4869-A2AE-6273CF1589DD}" type="slidenum">
              <a:rPr lang="en-US" altLang="en-US">
                <a:latin typeface="Arial" panose="020B0604020202020204" pitchFamily="34" charset="0"/>
              </a:rPr>
              <a:pPr/>
              <a:t>9</a:t>
            </a:fld>
            <a:endParaRPr lang="en-US" altLang="en-US">
              <a:latin typeface="Arial" panose="020B0604020202020204" pitchFamily="34" charset="0"/>
            </a:endParaRPr>
          </a:p>
        </p:txBody>
      </p:sp>
      <p:sp>
        <p:nvSpPr>
          <p:cNvPr id="22531" name="Rectangle 2">
            <a:extLst>
              <a:ext uri="{FF2B5EF4-FFF2-40B4-BE49-F238E27FC236}">
                <a16:creationId xmlns:a16="http://schemas.microsoft.com/office/drawing/2014/main" id="{28FCCA1E-A4F9-41D8-96B7-9C63CB374AA2}"/>
              </a:ext>
            </a:extLst>
          </p:cNvPr>
          <p:cNvSpPr>
            <a:spLocks noGrp="1" noRot="1" noChangeAspect="1" noChangeArrowheads="1" noTextEdit="1"/>
          </p:cNvSpPr>
          <p:nvPr>
            <p:ph type="sldImg"/>
          </p:nvPr>
        </p:nvSpPr>
        <p:spPr>
          <a:ln/>
        </p:spPr>
      </p:sp>
      <p:sp>
        <p:nvSpPr>
          <p:cNvPr id="22532" name="Rectangle 3">
            <a:extLst>
              <a:ext uri="{FF2B5EF4-FFF2-40B4-BE49-F238E27FC236}">
                <a16:creationId xmlns:a16="http://schemas.microsoft.com/office/drawing/2014/main" id="{141831DD-A94F-475C-B817-85AB68D8A344}"/>
              </a:ext>
            </a:extLst>
          </p:cNvPr>
          <p:cNvSpPr>
            <a:spLocks noGrp="1" noChangeArrowheads="1"/>
          </p:cNvSpPr>
          <p:nvPr>
            <p:ph type="body" idx="1"/>
          </p:nvPr>
        </p:nvSpPr>
        <p:spPr>
          <a:noFill/>
        </p:spPr>
        <p:txBody>
          <a:bodyPr/>
          <a:lstStyle/>
          <a:p>
            <a:pPr eaLnBrk="1" hangingPunct="1"/>
            <a:r>
              <a:rPr lang="en-US" altLang="en-US"/>
              <a:t>Police shooting issue: between 25-50% of those fatally shot by police have a hx of SMI. </a:t>
            </a:r>
          </a:p>
          <a:p>
            <a:pPr eaLnBrk="1" hangingPunct="1"/>
            <a:r>
              <a:rPr lang="en-US" altLang="en-US"/>
              <a:t>TAC article: </a:t>
            </a:r>
            <a:r>
              <a:rPr lang="en-US" altLang="en-US">
                <a:hlinkClick r:id="rId3"/>
              </a:rPr>
              <a:t>https://www.treatmentadvocacycenter.org/key-issues/criminalization-of-mental-illness/2976-people-with-untreated-mental-illness-16-times-more-likely-to-be-killed-by-law-enforcement-</a:t>
            </a:r>
            <a:endParaRPr lang="en-US" altLang="en-US"/>
          </a:p>
          <a:p>
            <a:pPr eaLnBrk="1" hangingPunct="1"/>
            <a:endParaRPr lang="en-US" altLang="en-US"/>
          </a:p>
        </p:txBody>
      </p:sp>
    </p:spTree>
    <p:extLst>
      <p:ext uri="{BB962C8B-B14F-4D97-AF65-F5344CB8AC3E}">
        <p14:creationId xmlns:p14="http://schemas.microsoft.com/office/powerpoint/2010/main" val="39933747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74A7DE15-5A51-41E8-B994-1AF9E60D44C9}"/>
              </a:ext>
            </a:extLst>
          </p:cNvPr>
          <p:cNvSpPr>
            <a:spLocks noGrp="1" noRot="1" noChangeAspect="1" noChangeArrowheads="1" noTextEdit="1"/>
          </p:cNvSpPr>
          <p:nvPr>
            <p:ph type="sldImg"/>
          </p:nvPr>
        </p:nvSpPr>
        <p:spPr>
          <a:ln/>
        </p:spPr>
      </p:sp>
      <p:sp>
        <p:nvSpPr>
          <p:cNvPr id="26627" name="Notes Placeholder 2">
            <a:extLst>
              <a:ext uri="{FF2B5EF4-FFF2-40B4-BE49-F238E27FC236}">
                <a16:creationId xmlns:a16="http://schemas.microsoft.com/office/drawing/2014/main" id="{18F5ED03-B235-44B5-AE54-47E0C710B458}"/>
              </a:ext>
            </a:extLst>
          </p:cNvPr>
          <p:cNvSpPr>
            <a:spLocks noGrp="1" noChangeArrowheads="1"/>
          </p:cNvSpPr>
          <p:nvPr>
            <p:ph type="body" idx="1"/>
          </p:nvPr>
        </p:nvSpPr>
        <p:spPr>
          <a:noFill/>
        </p:spPr>
        <p:txBody>
          <a:bodyPr/>
          <a:lstStyle/>
          <a:p>
            <a:endParaRPr lang="en-US" altLang="en-US"/>
          </a:p>
        </p:txBody>
      </p:sp>
      <p:sp>
        <p:nvSpPr>
          <p:cNvPr id="26628" name="Slide Number Placeholder 3">
            <a:extLst>
              <a:ext uri="{FF2B5EF4-FFF2-40B4-BE49-F238E27FC236}">
                <a16:creationId xmlns:a16="http://schemas.microsoft.com/office/drawing/2014/main" id="{536CE5A2-F6B0-42ED-BECB-001F462B74F1}"/>
              </a:ext>
            </a:extLst>
          </p:cNvPr>
          <p:cNvSpPr>
            <a:spLocks noGrp="1"/>
          </p:cNvSpPr>
          <p:nvPr>
            <p:ph type="sldNum" sz="quarter" idx="5"/>
          </p:nvPr>
        </p:nvSpPr>
        <p:spPr>
          <a:noFill/>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4B0A21BA-56A3-4617-919D-0C85FFD7CA6F}" type="slidenum">
              <a:rPr lang="en-US" altLang="en-US">
                <a:latin typeface="Arial" panose="020B0604020202020204" pitchFamily="34" charset="0"/>
              </a:rPr>
              <a:pPr/>
              <a:t>10</a:t>
            </a:fld>
            <a:endParaRPr lang="en-US" altLang="en-US">
              <a:latin typeface="Arial" panose="020B0604020202020204" pitchFamily="34" charset="0"/>
            </a:endParaRPr>
          </a:p>
        </p:txBody>
      </p:sp>
    </p:spTree>
    <p:extLst>
      <p:ext uri="{BB962C8B-B14F-4D97-AF65-F5344CB8AC3E}">
        <p14:creationId xmlns:p14="http://schemas.microsoft.com/office/powerpoint/2010/main" val="6579005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Brickwork-SD-R1acro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13" name="Freeform 12"/>
          <p:cNvSpPr/>
          <p:nvPr/>
        </p:nvSpPr>
        <p:spPr>
          <a:xfrm>
            <a:off x="-8467" y="-16933"/>
            <a:ext cx="8754534" cy="6451600"/>
          </a:xfrm>
          <a:custGeom>
            <a:avLst/>
            <a:gdLst/>
            <a:ahLst/>
            <a:cxnLst/>
            <a:rect l="l" t="t" r="r" b="b"/>
            <a:pathLst>
              <a:path w="8754534" h="6451600">
                <a:moveTo>
                  <a:pt x="8373534" y="0"/>
                </a:moveTo>
                <a:lnTo>
                  <a:pt x="8754534" y="5994400"/>
                </a:lnTo>
                <a:lnTo>
                  <a:pt x="0" y="6451600"/>
                </a:lnTo>
                <a:lnTo>
                  <a:pt x="0" y="0"/>
                </a:lnTo>
                <a:lnTo>
                  <a:pt x="8373534" y="0"/>
                </a:lnTo>
                <a:close/>
              </a:path>
            </a:pathLst>
          </a:cu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10379" y="4445000"/>
            <a:ext cx="8464695" cy="1715811"/>
          </a:xfrm>
          <a:custGeom>
            <a:avLst/>
            <a:gdLst/>
            <a:ahLst/>
            <a:cxnLst/>
            <a:rect l="l" t="t" r="r" b="b"/>
            <a:pathLst>
              <a:path w="8428428" h="1878553">
                <a:moveTo>
                  <a:pt x="0" y="438229"/>
                </a:moveTo>
                <a:lnTo>
                  <a:pt x="8343246" y="0"/>
                </a:lnTo>
                <a:lnTo>
                  <a:pt x="8428428" y="1424838"/>
                </a:lnTo>
                <a:lnTo>
                  <a:pt x="7515" y="1878553"/>
                </a:lnTo>
                <a:lnTo>
                  <a:pt x="0" y="438229"/>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9" name="Freeform 28"/>
          <p:cNvSpPr/>
          <p:nvPr/>
        </p:nvSpPr>
        <p:spPr>
          <a:xfrm>
            <a:off x="-2864" y="0"/>
            <a:ext cx="5811235" cy="321615"/>
          </a:xfrm>
          <a:custGeom>
            <a:avLst/>
            <a:gdLst/>
            <a:ahLst/>
            <a:cxnLst/>
            <a:rect l="l" t="t" r="r" b="b"/>
            <a:pathLst>
              <a:path w="5811235" h="321615">
                <a:moveTo>
                  <a:pt x="0" y="0"/>
                </a:moveTo>
                <a:lnTo>
                  <a:pt x="5811235" y="0"/>
                </a:lnTo>
                <a:lnTo>
                  <a:pt x="1" y="321615"/>
                </a:lnTo>
                <a:cubicBezTo>
                  <a:pt x="1" y="214410"/>
                  <a:pt x="0" y="107205"/>
                  <a:pt x="0" y="0"/>
                </a:cubicBez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30" name="Freeform 29"/>
          <p:cNvSpPr/>
          <p:nvPr/>
        </p:nvSpPr>
        <p:spPr>
          <a:xfrm rot="21420000">
            <a:off x="-170768" y="213023"/>
            <a:ext cx="8480534" cy="5746008"/>
          </a:xfrm>
          <a:custGeom>
            <a:avLst/>
            <a:gdLst/>
            <a:ahLst/>
            <a:cxnLst/>
            <a:rect l="l" t="t" r="r" b="b"/>
            <a:pathLst>
              <a:path w="11307378" h="5746008">
                <a:moveTo>
                  <a:pt x="11270997" y="0"/>
                </a:moveTo>
                <a:lnTo>
                  <a:pt x="11307378" y="5746008"/>
                </a:lnTo>
                <a:lnTo>
                  <a:pt x="1" y="574313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451416" y="668338"/>
            <a:ext cx="7533524" cy="2766528"/>
          </a:xfrm>
        </p:spPr>
        <p:txBody>
          <a:bodyPr anchor="b">
            <a:normAutofit/>
          </a:bodyPr>
          <a:lstStyle>
            <a:lvl1pPr algn="r">
              <a:defRPr sz="7200"/>
            </a:lvl1pPr>
          </a:lstStyle>
          <a:p>
            <a:r>
              <a:rPr lang="en-US"/>
              <a:t>Click to edit Master title style</a:t>
            </a:r>
            <a:endParaRPr lang="en-US" dirty="0"/>
          </a:p>
        </p:txBody>
      </p:sp>
      <p:sp>
        <p:nvSpPr>
          <p:cNvPr id="3" name="Subtitle 2"/>
          <p:cNvSpPr>
            <a:spLocks noGrp="1"/>
          </p:cNvSpPr>
          <p:nvPr>
            <p:ph type="subTitle" idx="1"/>
          </p:nvPr>
        </p:nvSpPr>
        <p:spPr>
          <a:xfrm rot="21420000">
            <a:off x="554462" y="3446830"/>
            <a:ext cx="7512060" cy="550333"/>
          </a:xfrm>
        </p:spPr>
        <p:txBody>
          <a:bodyPr anchor="t">
            <a:noAutofit/>
          </a:bodyPr>
          <a:lstStyle>
            <a:lvl1pPr marL="0" indent="0" algn="r">
              <a:buNone/>
              <a:defRPr sz="2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3669071" y="4714242"/>
            <a:ext cx="4607740" cy="942356"/>
          </a:xfrm>
        </p:spPr>
        <p:txBody>
          <a:bodyPr/>
          <a:lstStyle>
            <a:lvl1pPr algn="ctr">
              <a:defRPr sz="4200">
                <a:solidFill>
                  <a:schemeClr val="accent1">
                    <a:lumMod val="60000"/>
                    <a:lumOff val="40000"/>
                  </a:schemeClr>
                </a:solidFill>
              </a:defRPr>
            </a:lvl1pPr>
          </a:lstStyle>
          <a:p>
            <a:pPr>
              <a:defRPr/>
            </a:pPr>
            <a:endParaRPr lang="en-US"/>
          </a:p>
        </p:txBody>
      </p:sp>
      <p:sp>
        <p:nvSpPr>
          <p:cNvPr id="5" name="Footer Placeholder 4"/>
          <p:cNvSpPr>
            <a:spLocks noGrp="1"/>
          </p:cNvSpPr>
          <p:nvPr>
            <p:ph type="ftr" sz="quarter" idx="11"/>
          </p:nvPr>
        </p:nvSpPr>
        <p:spPr>
          <a:xfrm rot="21420000">
            <a:off x="9144" y="4956048"/>
            <a:ext cx="2990088" cy="914400"/>
          </a:xfrm>
          <a:noFill/>
        </p:spPr>
        <p:txBody>
          <a:bodyPr wrap="square" rtlCol="0">
            <a:spAutoFit/>
          </a:bodyPr>
          <a:lstStyle>
            <a:lvl1pPr>
              <a:defRPr lang="en-US" sz="4200" dirty="0"/>
            </a:lvl1pPr>
          </a:lstStyle>
          <a:p>
            <a:pPr>
              <a:defRPr/>
            </a:pPr>
            <a:endParaRPr lang="en-US"/>
          </a:p>
        </p:txBody>
      </p:sp>
      <p:sp>
        <p:nvSpPr>
          <p:cNvPr id="6" name="Slide Number Placeholder 5"/>
          <p:cNvSpPr>
            <a:spLocks noGrp="1"/>
          </p:cNvSpPr>
          <p:nvPr>
            <p:ph type="sldNum" sz="quarter" idx="12"/>
          </p:nvPr>
        </p:nvSpPr>
        <p:spPr>
          <a:xfrm rot="21420000">
            <a:off x="7401518" y="3819948"/>
            <a:ext cx="680390" cy="498470"/>
          </a:xfrm>
        </p:spPr>
        <p:txBody>
          <a:bodyPr/>
          <a:lstStyle>
            <a:lvl1pPr>
              <a:defRPr sz="2400">
                <a:solidFill>
                  <a:schemeClr val="tx1">
                    <a:lumMod val="75000"/>
                    <a:lumOff val="25000"/>
                  </a:schemeClr>
                </a:solidFill>
              </a:defRPr>
            </a:lvl1pPr>
          </a:lstStyle>
          <a:p>
            <a:fld id="{7C9124B4-133E-4777-BB76-870C0579029F}" type="slidenum">
              <a:rPr lang="en-US" altLang="en-US" smtClean="0"/>
              <a:pPr/>
              <a:t>‹#›</a:t>
            </a:fld>
            <a:endParaRPr lang="en-US" altLang="en-US"/>
          </a:p>
        </p:txBody>
      </p:sp>
      <p:sp>
        <p:nvSpPr>
          <p:cNvPr id="33" name="5-Point Star 32"/>
          <p:cNvSpPr/>
          <p:nvPr/>
        </p:nvSpPr>
        <p:spPr>
          <a:xfrm rot="21420000">
            <a:off x="3121951" y="5057183"/>
            <a:ext cx="515386" cy="515386"/>
          </a:xfrm>
          <a:prstGeom prst="star5">
            <a:avLst>
              <a:gd name="adj" fmla="val 26693"/>
              <a:gd name="hf" fmla="val 105146"/>
              <a:gd name="vf" fmla="val 110557"/>
            </a:avLst>
          </a:prstGeom>
          <a:solidFill>
            <a:schemeClr val="accent1">
              <a:lumMod val="60000"/>
              <a:lumOff val="40000"/>
              <a:alpha val="5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6119608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4106333"/>
            <a:ext cx="7796031"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4351" y="685800"/>
            <a:ext cx="7794385"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14335" y="4702923"/>
            <a:ext cx="7796046"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BFF02DDA-FE72-4491-BE06-0A8676B68F41}" type="slidenum">
              <a:rPr lang="en-US" altLang="en-US" smtClean="0"/>
              <a:pPr/>
              <a:t>‹#›</a:t>
            </a:fld>
            <a:endParaRPr lang="en-US" altLang="en-US"/>
          </a:p>
        </p:txBody>
      </p:sp>
    </p:spTree>
    <p:extLst>
      <p:ext uri="{BB962C8B-B14F-4D97-AF65-F5344CB8AC3E}">
        <p14:creationId xmlns:p14="http://schemas.microsoft.com/office/powerpoint/2010/main" val="5668257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1"/>
            <a:ext cx="7797677"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514335" y="4106333"/>
            <a:ext cx="7796047"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1824CD09-14B0-48AA-A81D-5B7147402296}" type="slidenum">
              <a:rPr lang="en-US" altLang="en-US" smtClean="0"/>
              <a:pPr/>
              <a:t>‹#›</a:t>
            </a:fld>
            <a:endParaRPr lang="en-US" altLang="en-US"/>
          </a:p>
        </p:txBody>
      </p:sp>
    </p:spTree>
    <p:extLst>
      <p:ext uri="{BB962C8B-B14F-4D97-AF65-F5344CB8AC3E}">
        <p14:creationId xmlns:p14="http://schemas.microsoft.com/office/powerpoint/2010/main" val="16781015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99" y="685800"/>
            <a:ext cx="7143765"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162698" y="3610032"/>
            <a:ext cx="6500967"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514351" y="4106334"/>
            <a:ext cx="779766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52E4653C-890B-4743-B574-5A6B5184C7EA}" type="slidenum">
              <a:rPr lang="en-US" altLang="en-US" smtClean="0"/>
              <a:pPr/>
              <a:t>‹#›</a:t>
            </a:fld>
            <a:endParaRPr lang="en-US" altLang="en-US"/>
          </a:p>
        </p:txBody>
      </p:sp>
      <p:sp>
        <p:nvSpPr>
          <p:cNvPr id="10" name="TextBox 9"/>
          <p:cNvSpPr txBox="1"/>
          <p:nvPr/>
        </p:nvSpPr>
        <p:spPr>
          <a:xfrm>
            <a:off x="404280" y="88785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1" name="TextBox 10"/>
          <p:cNvSpPr txBox="1"/>
          <p:nvPr/>
        </p:nvSpPr>
        <p:spPr>
          <a:xfrm>
            <a:off x="7897147" y="290648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9562851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14351" y="1723855"/>
            <a:ext cx="7796030"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514351" y="4247468"/>
            <a:ext cx="7796030"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20C9211F-1319-4A59-9086-895CB29146F5}" type="slidenum">
              <a:rPr lang="en-US" altLang="en-US" smtClean="0"/>
              <a:pPr/>
              <a:t>‹#›</a:t>
            </a:fld>
            <a:endParaRPr lang="en-US" altLang="en-US"/>
          </a:p>
        </p:txBody>
      </p:sp>
    </p:spTree>
    <p:extLst>
      <p:ext uri="{BB962C8B-B14F-4D97-AF65-F5344CB8AC3E}">
        <p14:creationId xmlns:p14="http://schemas.microsoft.com/office/powerpoint/2010/main" val="14964064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514351" y="685801"/>
            <a:ext cx="7796030"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514352"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514352"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175967"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175966"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827785"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827785"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1B540138-0C15-4D76-A531-56C2E05F94F7}" type="slidenum">
              <a:rPr lang="en-US" altLang="en-US" smtClean="0"/>
              <a:pPr/>
              <a:t>‹#›</a:t>
            </a:fld>
            <a:endParaRPr lang="en-US" altLang="en-US"/>
          </a:p>
        </p:txBody>
      </p:sp>
    </p:spTree>
    <p:extLst>
      <p:ext uri="{BB962C8B-B14F-4D97-AF65-F5344CB8AC3E}">
        <p14:creationId xmlns:p14="http://schemas.microsoft.com/office/powerpoint/2010/main" val="11596603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514351" y="685801"/>
            <a:ext cx="779766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518880"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514335" y="2063396"/>
            <a:ext cx="2482596"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518880" y="4389288"/>
            <a:ext cx="2482596"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178058"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176999" y="2063396"/>
            <a:ext cx="2482596"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176998" y="4389286"/>
            <a:ext cx="2483655"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826708"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5826614" y="2063394"/>
            <a:ext cx="2482596"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826614" y="4389284"/>
            <a:ext cx="2482596"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4EB42FA6-9DB0-4ABE-828D-35009D30F7ED}" type="slidenum">
              <a:rPr lang="en-US" altLang="en-US" smtClean="0"/>
              <a:pPr/>
              <a:t>‹#›</a:t>
            </a:fld>
            <a:endParaRPr lang="en-US" altLang="en-US"/>
          </a:p>
        </p:txBody>
      </p:sp>
    </p:spTree>
    <p:extLst>
      <p:ext uri="{BB962C8B-B14F-4D97-AF65-F5344CB8AC3E}">
        <p14:creationId xmlns:p14="http://schemas.microsoft.com/office/powerpoint/2010/main" val="20889730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514351" y="2063396"/>
            <a:ext cx="7796030" cy="331119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30508461-1B74-4F63-9CF5-04C3ED51F973}" type="slidenum">
              <a:rPr lang="en-US" altLang="en-US" smtClean="0"/>
              <a:pPr/>
              <a:t>‹#›</a:t>
            </a:fld>
            <a:endParaRPr lang="en-US" altLang="en-US"/>
          </a:p>
        </p:txBody>
      </p:sp>
    </p:spTree>
    <p:extLst>
      <p:ext uri="{BB962C8B-B14F-4D97-AF65-F5344CB8AC3E}">
        <p14:creationId xmlns:p14="http://schemas.microsoft.com/office/powerpoint/2010/main" val="31418241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1896" y="685801"/>
            <a:ext cx="1698485"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514351" y="685801"/>
            <a:ext cx="5928323" cy="468878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2F6090FD-8E80-44A1-ACE4-82595D982214}" type="slidenum">
              <a:rPr lang="en-US" altLang="en-US" smtClean="0"/>
              <a:pPr/>
              <a:t>‹#›</a:t>
            </a:fld>
            <a:endParaRPr lang="en-US" altLang="en-US"/>
          </a:p>
        </p:txBody>
      </p:sp>
    </p:spTree>
    <p:extLst>
      <p:ext uri="{BB962C8B-B14F-4D97-AF65-F5344CB8AC3E}">
        <p14:creationId xmlns:p14="http://schemas.microsoft.com/office/powerpoint/2010/main" val="4547936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6CF8C-1EA0-4E47-AC60-CAC3B80A3C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97BB2D-4E2C-4490-A2A3-4B68BCC5D2F9}"/>
              </a:ext>
            </a:extLst>
          </p:cNvPr>
          <p:cNvSpPr>
            <a:spLocks noGrp="1"/>
          </p:cNvSpPr>
          <p:nvPr>
            <p:ph type="dt" sz="half" idx="10"/>
          </p:nvPr>
        </p:nvSpPr>
        <p:spPr/>
        <p:txBody>
          <a:bodyPr/>
          <a:lstStyle/>
          <a:p>
            <a:fld id="{6A4B53A7-3209-46A6-9454-F38EAC8F11E7}" type="datetimeFigureOut">
              <a:rPr lang="en-US" smtClean="0"/>
              <a:t>1/5/2024</a:t>
            </a:fld>
            <a:endParaRPr lang="en-US"/>
          </a:p>
        </p:txBody>
      </p:sp>
      <p:sp>
        <p:nvSpPr>
          <p:cNvPr id="5" name="Footer Placeholder 4">
            <a:extLst>
              <a:ext uri="{FF2B5EF4-FFF2-40B4-BE49-F238E27FC236}">
                <a16:creationId xmlns:a16="http://schemas.microsoft.com/office/drawing/2014/main" id="{6140F15D-DD72-46D5-BF0F-F506471070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66FD4D-815A-431C-ADEF-DE6F236F617F}"/>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7" name="Straight Connector 6">
            <a:extLst>
              <a:ext uri="{FF2B5EF4-FFF2-40B4-BE49-F238E27FC236}">
                <a16:creationId xmlns:a16="http://schemas.microsoft.com/office/drawing/2014/main" id="{5C05CAAB-DBA2-4548-AD5F-01BB97FBB207}"/>
              </a:ext>
            </a:extLst>
          </p:cNvPr>
          <p:cNvCxnSpPr>
            <a:cxnSpLocks/>
          </p:cNvCxnSpPr>
          <p:nvPr/>
        </p:nvCxnSpPr>
        <p:spPr>
          <a:xfrm>
            <a:off x="536918"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46496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Brickwork-SD-R1acro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13" name="Freeform 12"/>
          <p:cNvSpPr/>
          <p:nvPr/>
        </p:nvSpPr>
        <p:spPr>
          <a:xfrm>
            <a:off x="-8467" y="-16933"/>
            <a:ext cx="8754534" cy="6451600"/>
          </a:xfrm>
          <a:custGeom>
            <a:avLst/>
            <a:gdLst/>
            <a:ahLst/>
            <a:cxnLst/>
            <a:rect l="l" t="t" r="r" b="b"/>
            <a:pathLst>
              <a:path w="8754534" h="6451600">
                <a:moveTo>
                  <a:pt x="8373534" y="0"/>
                </a:moveTo>
                <a:lnTo>
                  <a:pt x="8754534" y="5994400"/>
                </a:lnTo>
                <a:lnTo>
                  <a:pt x="0" y="6451600"/>
                </a:lnTo>
                <a:lnTo>
                  <a:pt x="0" y="0"/>
                </a:lnTo>
                <a:lnTo>
                  <a:pt x="8373534" y="0"/>
                </a:lnTo>
                <a:close/>
              </a:path>
            </a:pathLst>
          </a:cu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10379" y="4445000"/>
            <a:ext cx="8464695" cy="1715811"/>
          </a:xfrm>
          <a:custGeom>
            <a:avLst/>
            <a:gdLst/>
            <a:ahLst/>
            <a:cxnLst/>
            <a:rect l="l" t="t" r="r" b="b"/>
            <a:pathLst>
              <a:path w="8428428" h="1878553">
                <a:moveTo>
                  <a:pt x="0" y="438229"/>
                </a:moveTo>
                <a:lnTo>
                  <a:pt x="8343246" y="0"/>
                </a:lnTo>
                <a:lnTo>
                  <a:pt x="8428428" y="1424838"/>
                </a:lnTo>
                <a:lnTo>
                  <a:pt x="7515" y="1878553"/>
                </a:lnTo>
                <a:lnTo>
                  <a:pt x="0" y="438229"/>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9" name="Freeform 28"/>
          <p:cNvSpPr/>
          <p:nvPr/>
        </p:nvSpPr>
        <p:spPr>
          <a:xfrm>
            <a:off x="-2864" y="0"/>
            <a:ext cx="5811235" cy="321615"/>
          </a:xfrm>
          <a:custGeom>
            <a:avLst/>
            <a:gdLst/>
            <a:ahLst/>
            <a:cxnLst/>
            <a:rect l="l" t="t" r="r" b="b"/>
            <a:pathLst>
              <a:path w="5811235" h="321615">
                <a:moveTo>
                  <a:pt x="0" y="0"/>
                </a:moveTo>
                <a:lnTo>
                  <a:pt x="5811235" y="0"/>
                </a:lnTo>
                <a:lnTo>
                  <a:pt x="1" y="321615"/>
                </a:lnTo>
                <a:cubicBezTo>
                  <a:pt x="1" y="214410"/>
                  <a:pt x="0" y="107205"/>
                  <a:pt x="0" y="0"/>
                </a:cubicBez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30" name="Freeform 29"/>
          <p:cNvSpPr/>
          <p:nvPr/>
        </p:nvSpPr>
        <p:spPr>
          <a:xfrm rot="21420000">
            <a:off x="-170768" y="213023"/>
            <a:ext cx="8480534" cy="5746008"/>
          </a:xfrm>
          <a:custGeom>
            <a:avLst/>
            <a:gdLst/>
            <a:ahLst/>
            <a:cxnLst/>
            <a:rect l="l" t="t" r="r" b="b"/>
            <a:pathLst>
              <a:path w="11307378" h="5746008">
                <a:moveTo>
                  <a:pt x="11270997" y="0"/>
                </a:moveTo>
                <a:lnTo>
                  <a:pt x="11307378" y="5746008"/>
                </a:lnTo>
                <a:lnTo>
                  <a:pt x="1" y="574313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451416" y="668338"/>
            <a:ext cx="7533524" cy="2766528"/>
          </a:xfrm>
        </p:spPr>
        <p:txBody>
          <a:bodyPr anchor="b">
            <a:normAutofit/>
          </a:bodyPr>
          <a:lstStyle>
            <a:lvl1pPr algn="r">
              <a:defRPr sz="7200"/>
            </a:lvl1pPr>
          </a:lstStyle>
          <a:p>
            <a:r>
              <a:rPr lang="en-US"/>
              <a:t>Click to edit Master title style</a:t>
            </a:r>
            <a:endParaRPr lang="en-US" dirty="0"/>
          </a:p>
        </p:txBody>
      </p:sp>
      <p:sp>
        <p:nvSpPr>
          <p:cNvPr id="3" name="Subtitle 2"/>
          <p:cNvSpPr>
            <a:spLocks noGrp="1"/>
          </p:cNvSpPr>
          <p:nvPr>
            <p:ph type="subTitle" idx="1"/>
          </p:nvPr>
        </p:nvSpPr>
        <p:spPr>
          <a:xfrm rot="21420000">
            <a:off x="554462" y="3446830"/>
            <a:ext cx="7512060" cy="550333"/>
          </a:xfrm>
        </p:spPr>
        <p:txBody>
          <a:bodyPr anchor="t">
            <a:noAutofit/>
          </a:bodyPr>
          <a:lstStyle>
            <a:lvl1pPr marL="0" indent="0" algn="r">
              <a:buNone/>
              <a:defRPr sz="2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3669071" y="4714242"/>
            <a:ext cx="4607740" cy="942356"/>
          </a:xfrm>
        </p:spPr>
        <p:txBody>
          <a:bodyPr/>
          <a:lstStyle>
            <a:lvl1pPr algn="ctr">
              <a:defRPr sz="4200">
                <a:solidFill>
                  <a:schemeClr val="accent1">
                    <a:lumMod val="60000"/>
                    <a:lumOff val="40000"/>
                  </a:schemeClr>
                </a:solidFill>
              </a:defRPr>
            </a:lvl1pPr>
          </a:lstStyle>
          <a:p>
            <a:pPr>
              <a:defRPr/>
            </a:pPr>
            <a:endParaRPr lang="en-US"/>
          </a:p>
        </p:txBody>
      </p:sp>
      <p:sp>
        <p:nvSpPr>
          <p:cNvPr id="5" name="Footer Placeholder 4"/>
          <p:cNvSpPr>
            <a:spLocks noGrp="1"/>
          </p:cNvSpPr>
          <p:nvPr>
            <p:ph type="ftr" sz="quarter" idx="11"/>
          </p:nvPr>
        </p:nvSpPr>
        <p:spPr>
          <a:xfrm rot="21420000">
            <a:off x="9144" y="4956048"/>
            <a:ext cx="2990088" cy="914400"/>
          </a:xfrm>
          <a:noFill/>
        </p:spPr>
        <p:txBody>
          <a:bodyPr wrap="square" rtlCol="0">
            <a:spAutoFit/>
          </a:bodyPr>
          <a:lstStyle>
            <a:lvl1pPr>
              <a:defRPr lang="en-US" sz="4200" dirty="0"/>
            </a:lvl1pPr>
          </a:lstStyle>
          <a:p>
            <a:pPr>
              <a:defRPr/>
            </a:pPr>
            <a:endParaRPr lang="en-US"/>
          </a:p>
        </p:txBody>
      </p:sp>
      <p:sp>
        <p:nvSpPr>
          <p:cNvPr id="6" name="Slide Number Placeholder 5"/>
          <p:cNvSpPr>
            <a:spLocks noGrp="1"/>
          </p:cNvSpPr>
          <p:nvPr>
            <p:ph type="sldNum" sz="quarter" idx="12"/>
          </p:nvPr>
        </p:nvSpPr>
        <p:spPr>
          <a:xfrm rot="21420000">
            <a:off x="7401518" y="3819948"/>
            <a:ext cx="680390" cy="498470"/>
          </a:xfrm>
        </p:spPr>
        <p:txBody>
          <a:bodyPr/>
          <a:lstStyle>
            <a:lvl1pPr>
              <a:defRPr sz="2400">
                <a:solidFill>
                  <a:schemeClr val="tx1">
                    <a:lumMod val="75000"/>
                    <a:lumOff val="25000"/>
                  </a:schemeClr>
                </a:solidFill>
              </a:defRPr>
            </a:lvl1pPr>
          </a:lstStyle>
          <a:p>
            <a:fld id="{7C9124B4-133E-4777-BB76-870C0579029F}" type="slidenum">
              <a:rPr lang="en-US" altLang="en-US" smtClean="0"/>
              <a:pPr/>
              <a:t>‹#›</a:t>
            </a:fld>
            <a:endParaRPr lang="en-US" altLang="en-US"/>
          </a:p>
        </p:txBody>
      </p:sp>
      <p:sp>
        <p:nvSpPr>
          <p:cNvPr id="33" name="5-Point Star 32"/>
          <p:cNvSpPr/>
          <p:nvPr/>
        </p:nvSpPr>
        <p:spPr>
          <a:xfrm rot="21420000">
            <a:off x="3121951" y="5057183"/>
            <a:ext cx="515386" cy="515386"/>
          </a:xfrm>
          <a:prstGeom prst="star5">
            <a:avLst>
              <a:gd name="adj" fmla="val 26693"/>
              <a:gd name="hf" fmla="val 105146"/>
              <a:gd name="vf" fmla="val 110557"/>
            </a:avLst>
          </a:prstGeom>
          <a:solidFill>
            <a:schemeClr val="accent1">
              <a:lumMod val="60000"/>
              <a:lumOff val="40000"/>
              <a:alpha val="5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153101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514351" y="2063396"/>
            <a:ext cx="7796030" cy="331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2EBEF4F7-7EB0-47FC-B12E-949817F6105F}" type="slidenum">
              <a:rPr lang="en-US" altLang="en-US" smtClean="0"/>
              <a:pPr/>
              <a:t>‹#›</a:t>
            </a:fld>
            <a:endParaRPr lang="en-US" altLang="en-US"/>
          </a:p>
        </p:txBody>
      </p:sp>
    </p:spTree>
    <p:extLst>
      <p:ext uri="{BB962C8B-B14F-4D97-AF65-F5344CB8AC3E}">
        <p14:creationId xmlns:p14="http://schemas.microsoft.com/office/powerpoint/2010/main" val="25810938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514351" y="2063396"/>
            <a:ext cx="7796030" cy="331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2EBEF4F7-7EB0-47FC-B12E-949817F6105F}" type="slidenum">
              <a:rPr lang="en-US" altLang="en-US" smtClean="0"/>
              <a:pPr/>
              <a:t>‹#›</a:t>
            </a:fld>
            <a:endParaRPr lang="en-US" altLang="en-US"/>
          </a:p>
        </p:txBody>
      </p:sp>
    </p:spTree>
    <p:extLst>
      <p:ext uri="{BB962C8B-B14F-4D97-AF65-F5344CB8AC3E}">
        <p14:creationId xmlns:p14="http://schemas.microsoft.com/office/powerpoint/2010/main" val="15369397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1"/>
            <a:ext cx="7796030"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514351" y="3742267"/>
            <a:ext cx="7796030"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30564255-F47C-4840-A867-DC9B1B131756}" type="slidenum">
              <a:rPr lang="en-US" altLang="en-US" smtClean="0"/>
              <a:pPr/>
              <a:t>‹#›</a:t>
            </a:fld>
            <a:endParaRPr lang="en-US" altLang="en-US"/>
          </a:p>
        </p:txBody>
      </p:sp>
    </p:spTree>
    <p:extLst>
      <p:ext uri="{BB962C8B-B14F-4D97-AF65-F5344CB8AC3E}">
        <p14:creationId xmlns:p14="http://schemas.microsoft.com/office/powerpoint/2010/main" val="10311338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514351" y="685800"/>
            <a:ext cx="779766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514350" y="2063396"/>
            <a:ext cx="3816536"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4495478" y="2063396"/>
            <a:ext cx="3814904"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F448529B-5C2A-411C-BA64-835747D71CD2}" type="slidenum">
              <a:rPr lang="en-US" altLang="en-US" smtClean="0"/>
              <a:pPr/>
              <a:t>‹#›</a:t>
            </a:fld>
            <a:endParaRPr lang="en-US" altLang="en-US"/>
          </a:p>
        </p:txBody>
      </p:sp>
    </p:spTree>
    <p:extLst>
      <p:ext uri="{BB962C8B-B14F-4D97-AF65-F5344CB8AC3E}">
        <p14:creationId xmlns:p14="http://schemas.microsoft.com/office/powerpoint/2010/main" val="38332451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514351" y="685800"/>
            <a:ext cx="7796030"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739569" y="2063396"/>
            <a:ext cx="3591317"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514352" y="2861733"/>
            <a:ext cx="3816534"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15340" y="2063396"/>
            <a:ext cx="359667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4495477" y="2861733"/>
            <a:ext cx="3816535"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8644795D-8505-46F5-9068-B628110F415E}" type="slidenum">
              <a:rPr lang="en-US" altLang="en-US" smtClean="0"/>
              <a:pPr/>
              <a:t>‹#›</a:t>
            </a:fld>
            <a:endParaRPr lang="en-US" altLang="en-US"/>
          </a:p>
        </p:txBody>
      </p:sp>
    </p:spTree>
    <p:extLst>
      <p:ext uri="{BB962C8B-B14F-4D97-AF65-F5344CB8AC3E}">
        <p14:creationId xmlns:p14="http://schemas.microsoft.com/office/powerpoint/2010/main" val="3033773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0A39A1EA-1F67-4AA6-84A3-62523488B9B4}" type="slidenum">
              <a:rPr lang="en-US" altLang="en-US" smtClean="0"/>
              <a:pPr/>
              <a:t>‹#›</a:t>
            </a:fld>
            <a:endParaRPr lang="en-US" altLang="en-US"/>
          </a:p>
        </p:txBody>
      </p:sp>
    </p:spTree>
    <p:extLst>
      <p:ext uri="{BB962C8B-B14F-4D97-AF65-F5344CB8AC3E}">
        <p14:creationId xmlns:p14="http://schemas.microsoft.com/office/powerpoint/2010/main" val="33987984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6B012B53-8F39-4B97-B505-9888A02E02BB}" type="slidenum">
              <a:rPr lang="en-US" altLang="en-US" smtClean="0"/>
              <a:pPr/>
              <a:t>‹#›</a:t>
            </a:fld>
            <a:endParaRPr lang="en-US" altLang="en-US"/>
          </a:p>
        </p:txBody>
      </p:sp>
    </p:spTree>
    <p:extLst>
      <p:ext uri="{BB962C8B-B14F-4D97-AF65-F5344CB8AC3E}">
        <p14:creationId xmlns:p14="http://schemas.microsoft.com/office/powerpoint/2010/main" val="14559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232" y="685800"/>
            <a:ext cx="3095145"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3784600" y="685801"/>
            <a:ext cx="4525781" cy="46887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20232" y="2709053"/>
            <a:ext cx="3095146"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90AEA890-F675-4B4A-9FBC-DD84EA0617AF}" type="slidenum">
              <a:rPr lang="en-US" altLang="en-US" smtClean="0"/>
              <a:pPr/>
              <a:t>‹#›</a:t>
            </a:fld>
            <a:endParaRPr lang="en-US" altLang="en-US"/>
          </a:p>
        </p:txBody>
      </p:sp>
    </p:spTree>
    <p:extLst>
      <p:ext uri="{BB962C8B-B14F-4D97-AF65-F5344CB8AC3E}">
        <p14:creationId xmlns:p14="http://schemas.microsoft.com/office/powerpoint/2010/main" val="41056603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0"/>
            <a:ext cx="440817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47740" y="1"/>
            <a:ext cx="3162641"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14351" y="2709053"/>
            <a:ext cx="440817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1B7783FB-630D-4CF8-AFA4-5A7151E5B54C}" type="slidenum">
              <a:rPr lang="en-US" altLang="en-US" smtClean="0"/>
              <a:pPr/>
              <a:t>‹#›</a:t>
            </a:fld>
            <a:endParaRPr lang="en-US" altLang="en-US"/>
          </a:p>
        </p:txBody>
      </p:sp>
    </p:spTree>
    <p:extLst>
      <p:ext uri="{BB962C8B-B14F-4D97-AF65-F5344CB8AC3E}">
        <p14:creationId xmlns:p14="http://schemas.microsoft.com/office/powerpoint/2010/main" val="2473628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4106333"/>
            <a:ext cx="7796031"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4351" y="685800"/>
            <a:ext cx="7794385"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14335" y="4702923"/>
            <a:ext cx="7796046"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BFF02DDA-FE72-4491-BE06-0A8676B68F41}" type="slidenum">
              <a:rPr lang="en-US" altLang="en-US" smtClean="0"/>
              <a:pPr/>
              <a:t>‹#›</a:t>
            </a:fld>
            <a:endParaRPr lang="en-US" altLang="en-US"/>
          </a:p>
        </p:txBody>
      </p:sp>
    </p:spTree>
    <p:extLst>
      <p:ext uri="{BB962C8B-B14F-4D97-AF65-F5344CB8AC3E}">
        <p14:creationId xmlns:p14="http://schemas.microsoft.com/office/powerpoint/2010/main" val="23224644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1"/>
            <a:ext cx="7797677"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514335" y="4106333"/>
            <a:ext cx="7796047"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1824CD09-14B0-48AA-A81D-5B7147402296}" type="slidenum">
              <a:rPr lang="en-US" altLang="en-US" smtClean="0"/>
              <a:pPr/>
              <a:t>‹#›</a:t>
            </a:fld>
            <a:endParaRPr lang="en-US" altLang="en-US"/>
          </a:p>
        </p:txBody>
      </p:sp>
    </p:spTree>
    <p:extLst>
      <p:ext uri="{BB962C8B-B14F-4D97-AF65-F5344CB8AC3E}">
        <p14:creationId xmlns:p14="http://schemas.microsoft.com/office/powerpoint/2010/main" val="31824954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1"/>
            <a:ext cx="7796030"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514351" y="3742267"/>
            <a:ext cx="7796030"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30564255-F47C-4840-A867-DC9B1B131756}" type="slidenum">
              <a:rPr lang="en-US" altLang="en-US" smtClean="0"/>
              <a:pPr/>
              <a:t>‹#›</a:t>
            </a:fld>
            <a:endParaRPr lang="en-US" altLang="en-US"/>
          </a:p>
        </p:txBody>
      </p:sp>
    </p:spTree>
    <p:extLst>
      <p:ext uri="{BB962C8B-B14F-4D97-AF65-F5344CB8AC3E}">
        <p14:creationId xmlns:p14="http://schemas.microsoft.com/office/powerpoint/2010/main" val="27608452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99" y="685800"/>
            <a:ext cx="7143765"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162698" y="3610032"/>
            <a:ext cx="6500967"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514351" y="4106334"/>
            <a:ext cx="779766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52E4653C-890B-4743-B574-5A6B5184C7EA}" type="slidenum">
              <a:rPr lang="en-US" altLang="en-US" smtClean="0"/>
              <a:pPr/>
              <a:t>‹#›</a:t>
            </a:fld>
            <a:endParaRPr lang="en-US" altLang="en-US"/>
          </a:p>
        </p:txBody>
      </p:sp>
      <p:sp>
        <p:nvSpPr>
          <p:cNvPr id="10" name="TextBox 9"/>
          <p:cNvSpPr txBox="1"/>
          <p:nvPr/>
        </p:nvSpPr>
        <p:spPr>
          <a:xfrm>
            <a:off x="404280" y="88785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1" name="TextBox 10"/>
          <p:cNvSpPr txBox="1"/>
          <p:nvPr/>
        </p:nvSpPr>
        <p:spPr>
          <a:xfrm>
            <a:off x="7897147" y="290648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8946830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14351" y="1723855"/>
            <a:ext cx="7796030"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514351" y="4247468"/>
            <a:ext cx="7796030"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20C9211F-1319-4A59-9086-895CB29146F5}" type="slidenum">
              <a:rPr lang="en-US" altLang="en-US" smtClean="0"/>
              <a:pPr/>
              <a:t>‹#›</a:t>
            </a:fld>
            <a:endParaRPr lang="en-US" altLang="en-US"/>
          </a:p>
        </p:txBody>
      </p:sp>
    </p:spTree>
    <p:extLst>
      <p:ext uri="{BB962C8B-B14F-4D97-AF65-F5344CB8AC3E}">
        <p14:creationId xmlns:p14="http://schemas.microsoft.com/office/powerpoint/2010/main" val="39034536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514351" y="685801"/>
            <a:ext cx="7796030"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514352"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514352"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175967"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175966"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827785"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827785"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1B540138-0C15-4D76-A531-56C2E05F94F7}" type="slidenum">
              <a:rPr lang="en-US" altLang="en-US" smtClean="0"/>
              <a:pPr/>
              <a:t>‹#›</a:t>
            </a:fld>
            <a:endParaRPr lang="en-US" altLang="en-US"/>
          </a:p>
        </p:txBody>
      </p:sp>
    </p:spTree>
    <p:extLst>
      <p:ext uri="{BB962C8B-B14F-4D97-AF65-F5344CB8AC3E}">
        <p14:creationId xmlns:p14="http://schemas.microsoft.com/office/powerpoint/2010/main" val="37994184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514351" y="685801"/>
            <a:ext cx="779766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518880"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514335" y="2063396"/>
            <a:ext cx="2482596"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518880" y="4389288"/>
            <a:ext cx="2482596"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178058"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176999" y="2063396"/>
            <a:ext cx="2482596"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176998" y="4389286"/>
            <a:ext cx="2483655"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826708"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5826614" y="2063394"/>
            <a:ext cx="2482596"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826614" y="4389284"/>
            <a:ext cx="2482596"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4EB42FA6-9DB0-4ABE-828D-35009D30F7ED}" type="slidenum">
              <a:rPr lang="en-US" altLang="en-US" smtClean="0"/>
              <a:pPr/>
              <a:t>‹#›</a:t>
            </a:fld>
            <a:endParaRPr lang="en-US" altLang="en-US"/>
          </a:p>
        </p:txBody>
      </p:sp>
    </p:spTree>
    <p:extLst>
      <p:ext uri="{BB962C8B-B14F-4D97-AF65-F5344CB8AC3E}">
        <p14:creationId xmlns:p14="http://schemas.microsoft.com/office/powerpoint/2010/main" val="35907234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514351" y="2063396"/>
            <a:ext cx="7796030" cy="331119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30508461-1B74-4F63-9CF5-04C3ED51F973}" type="slidenum">
              <a:rPr lang="en-US" altLang="en-US" smtClean="0"/>
              <a:pPr/>
              <a:t>‹#›</a:t>
            </a:fld>
            <a:endParaRPr lang="en-US" altLang="en-US"/>
          </a:p>
        </p:txBody>
      </p:sp>
    </p:spTree>
    <p:extLst>
      <p:ext uri="{BB962C8B-B14F-4D97-AF65-F5344CB8AC3E}">
        <p14:creationId xmlns:p14="http://schemas.microsoft.com/office/powerpoint/2010/main" val="33456420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1896" y="685801"/>
            <a:ext cx="1698485"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514351" y="685801"/>
            <a:ext cx="5928323" cy="468878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2F6090FD-8E80-44A1-ACE4-82595D982214}" type="slidenum">
              <a:rPr lang="en-US" altLang="en-US" smtClean="0"/>
              <a:pPr/>
              <a:t>‹#›</a:t>
            </a:fld>
            <a:endParaRPr lang="en-US" altLang="en-US"/>
          </a:p>
        </p:txBody>
      </p:sp>
    </p:spTree>
    <p:extLst>
      <p:ext uri="{BB962C8B-B14F-4D97-AF65-F5344CB8AC3E}">
        <p14:creationId xmlns:p14="http://schemas.microsoft.com/office/powerpoint/2010/main" val="35629652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6CF8C-1EA0-4E47-AC60-CAC3B80A3C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97BB2D-4E2C-4490-A2A3-4B68BCC5D2F9}"/>
              </a:ext>
            </a:extLst>
          </p:cNvPr>
          <p:cNvSpPr>
            <a:spLocks noGrp="1"/>
          </p:cNvSpPr>
          <p:nvPr>
            <p:ph type="dt" sz="half" idx="10"/>
          </p:nvPr>
        </p:nvSpPr>
        <p:spPr/>
        <p:txBody>
          <a:bodyPr/>
          <a:lstStyle/>
          <a:p>
            <a:fld id="{6A4B53A7-3209-46A6-9454-F38EAC8F11E7}" type="datetimeFigureOut">
              <a:rPr lang="en-US" smtClean="0"/>
              <a:t>1/5/2024</a:t>
            </a:fld>
            <a:endParaRPr lang="en-US"/>
          </a:p>
        </p:txBody>
      </p:sp>
      <p:sp>
        <p:nvSpPr>
          <p:cNvPr id="5" name="Footer Placeholder 4">
            <a:extLst>
              <a:ext uri="{FF2B5EF4-FFF2-40B4-BE49-F238E27FC236}">
                <a16:creationId xmlns:a16="http://schemas.microsoft.com/office/drawing/2014/main" id="{6140F15D-DD72-46D5-BF0F-F506471070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66FD4D-815A-431C-ADEF-DE6F236F617F}"/>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7" name="Straight Connector 6">
            <a:extLst>
              <a:ext uri="{FF2B5EF4-FFF2-40B4-BE49-F238E27FC236}">
                <a16:creationId xmlns:a16="http://schemas.microsoft.com/office/drawing/2014/main" id="{5C05CAAB-DBA2-4548-AD5F-01BB97FBB207}"/>
              </a:ext>
            </a:extLst>
          </p:cNvPr>
          <p:cNvCxnSpPr>
            <a:cxnSpLocks/>
          </p:cNvCxnSpPr>
          <p:nvPr/>
        </p:nvCxnSpPr>
        <p:spPr>
          <a:xfrm>
            <a:off x="536918"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20936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514351" y="685800"/>
            <a:ext cx="779766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514350" y="2063396"/>
            <a:ext cx="3816536"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4495478" y="2063396"/>
            <a:ext cx="3814904"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F448529B-5C2A-411C-BA64-835747D71CD2}" type="slidenum">
              <a:rPr lang="en-US" altLang="en-US" smtClean="0"/>
              <a:pPr/>
              <a:t>‹#›</a:t>
            </a:fld>
            <a:endParaRPr lang="en-US" altLang="en-US"/>
          </a:p>
        </p:txBody>
      </p:sp>
    </p:spTree>
    <p:extLst>
      <p:ext uri="{BB962C8B-B14F-4D97-AF65-F5344CB8AC3E}">
        <p14:creationId xmlns:p14="http://schemas.microsoft.com/office/powerpoint/2010/main" val="1053814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514351" y="685800"/>
            <a:ext cx="7796030"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739569" y="2063396"/>
            <a:ext cx="3591317"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514352" y="2861733"/>
            <a:ext cx="3816534"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15340" y="2063396"/>
            <a:ext cx="359667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4495477" y="2861733"/>
            <a:ext cx="3816535"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8644795D-8505-46F5-9068-B628110F415E}" type="slidenum">
              <a:rPr lang="en-US" altLang="en-US" smtClean="0"/>
              <a:pPr/>
              <a:t>‹#›</a:t>
            </a:fld>
            <a:endParaRPr lang="en-US" altLang="en-US"/>
          </a:p>
        </p:txBody>
      </p:sp>
    </p:spTree>
    <p:extLst>
      <p:ext uri="{BB962C8B-B14F-4D97-AF65-F5344CB8AC3E}">
        <p14:creationId xmlns:p14="http://schemas.microsoft.com/office/powerpoint/2010/main" val="19294633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0A39A1EA-1F67-4AA6-84A3-62523488B9B4}" type="slidenum">
              <a:rPr lang="en-US" altLang="en-US" smtClean="0"/>
              <a:pPr/>
              <a:t>‹#›</a:t>
            </a:fld>
            <a:endParaRPr lang="en-US" altLang="en-US"/>
          </a:p>
        </p:txBody>
      </p:sp>
    </p:spTree>
    <p:extLst>
      <p:ext uri="{BB962C8B-B14F-4D97-AF65-F5344CB8AC3E}">
        <p14:creationId xmlns:p14="http://schemas.microsoft.com/office/powerpoint/2010/main" val="42656935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6B012B53-8F39-4B97-B505-9888A02E02BB}" type="slidenum">
              <a:rPr lang="en-US" altLang="en-US" smtClean="0"/>
              <a:pPr/>
              <a:t>‹#›</a:t>
            </a:fld>
            <a:endParaRPr lang="en-US" altLang="en-US"/>
          </a:p>
        </p:txBody>
      </p:sp>
    </p:spTree>
    <p:extLst>
      <p:ext uri="{BB962C8B-B14F-4D97-AF65-F5344CB8AC3E}">
        <p14:creationId xmlns:p14="http://schemas.microsoft.com/office/powerpoint/2010/main" val="2031974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232" y="685800"/>
            <a:ext cx="3095145"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3784600" y="685801"/>
            <a:ext cx="4525781" cy="46887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20232" y="2709053"/>
            <a:ext cx="3095146"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90AEA890-F675-4B4A-9FBC-DD84EA0617AF}" type="slidenum">
              <a:rPr lang="en-US" altLang="en-US" smtClean="0"/>
              <a:pPr/>
              <a:t>‹#›</a:t>
            </a:fld>
            <a:endParaRPr lang="en-US" altLang="en-US"/>
          </a:p>
        </p:txBody>
      </p:sp>
    </p:spTree>
    <p:extLst>
      <p:ext uri="{BB962C8B-B14F-4D97-AF65-F5344CB8AC3E}">
        <p14:creationId xmlns:p14="http://schemas.microsoft.com/office/powerpoint/2010/main" val="19088392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0"/>
            <a:ext cx="440817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47740" y="1"/>
            <a:ext cx="3162641"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14351" y="2709053"/>
            <a:ext cx="440817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1B7783FB-630D-4CF8-AFA4-5A7151E5B54C}" type="slidenum">
              <a:rPr lang="en-US" altLang="en-US" smtClean="0"/>
              <a:pPr/>
              <a:t>‹#›</a:t>
            </a:fld>
            <a:endParaRPr lang="en-US" altLang="en-US"/>
          </a:p>
        </p:txBody>
      </p:sp>
    </p:spTree>
    <p:extLst>
      <p:ext uri="{BB962C8B-B14F-4D97-AF65-F5344CB8AC3E}">
        <p14:creationId xmlns:p14="http://schemas.microsoft.com/office/powerpoint/2010/main" val="10097137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image" Target="../media/image3.jpg"/><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8" name="Picture 7" descr="Brickwork-SD-R1acrop.jp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0" name="Group 9"/>
          <p:cNvGrpSpPr/>
          <p:nvPr/>
        </p:nvGrpSpPr>
        <p:grpSpPr>
          <a:xfrm>
            <a:off x="-19048" y="1"/>
            <a:ext cx="9004013"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grpSp>
      <p:sp>
        <p:nvSpPr>
          <p:cNvPr id="2" name="Title Placeholder 1"/>
          <p:cNvSpPr>
            <a:spLocks noGrp="1"/>
          </p:cNvSpPr>
          <p:nvPr>
            <p:ph type="title"/>
          </p:nvPr>
        </p:nvSpPr>
        <p:spPr>
          <a:xfrm>
            <a:off x="514351" y="685801"/>
            <a:ext cx="7797662" cy="115196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514351" y="2063396"/>
            <a:ext cx="7797662" cy="331118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73562" y="5757334"/>
            <a:ext cx="2838450" cy="498470"/>
          </a:xfrm>
          <a:prstGeom prst="rect">
            <a:avLst/>
          </a:prstGeom>
        </p:spPr>
        <p:txBody>
          <a:bodyPr vert="horz" lIns="91440" tIns="45720" rIns="91440" bIns="45720" rtlCol="0" anchor="ctr"/>
          <a:lstStyle>
            <a:lvl1pPr algn="r">
              <a:defRPr sz="2800" cap="all" baseline="0">
                <a:solidFill>
                  <a:schemeClr val="accent1">
                    <a:lumMod val="60000"/>
                    <a:lumOff val="40000"/>
                  </a:schemeClr>
                </a:solidFill>
              </a:defRPr>
            </a:lvl1pPr>
          </a:lstStyle>
          <a:p>
            <a:pPr>
              <a:defRPr/>
            </a:pPr>
            <a:endParaRPr lang="en-US"/>
          </a:p>
        </p:txBody>
      </p:sp>
      <p:sp>
        <p:nvSpPr>
          <p:cNvPr id="5" name="Footer Placeholder 4"/>
          <p:cNvSpPr>
            <a:spLocks noGrp="1"/>
          </p:cNvSpPr>
          <p:nvPr>
            <p:ph type="ftr" sz="quarter" idx="3"/>
          </p:nvPr>
        </p:nvSpPr>
        <p:spPr>
          <a:xfrm>
            <a:off x="514351" y="5757334"/>
            <a:ext cx="4124789" cy="498470"/>
          </a:xfrm>
          <a:prstGeom prst="rect">
            <a:avLst/>
          </a:prstGeom>
        </p:spPr>
        <p:txBody>
          <a:bodyPr vert="horz" lIns="91440" tIns="45720" rIns="91440" bIns="45720" rtlCol="0" anchor="ctr"/>
          <a:lstStyle>
            <a:lvl1pPr algn="l">
              <a:defRPr sz="2800" cap="all" baseline="0">
                <a:solidFill>
                  <a:schemeClr val="accent1">
                    <a:lumMod val="60000"/>
                    <a:lumOff val="40000"/>
                  </a:schemeClr>
                </a:solidFill>
              </a:defRPr>
            </a:lvl1pPr>
          </a:lstStyle>
          <a:p>
            <a:pPr>
              <a:defRPr/>
            </a:pPr>
            <a:endParaRPr lang="en-US"/>
          </a:p>
        </p:txBody>
      </p:sp>
      <p:sp>
        <p:nvSpPr>
          <p:cNvPr id="6" name="Slide Number Placeholder 5"/>
          <p:cNvSpPr>
            <a:spLocks noGrp="1"/>
          </p:cNvSpPr>
          <p:nvPr>
            <p:ph type="sldNum" sz="quarter" idx="4"/>
          </p:nvPr>
        </p:nvSpPr>
        <p:spPr>
          <a:xfrm>
            <a:off x="4715341" y="5757334"/>
            <a:ext cx="680390" cy="498470"/>
          </a:xfrm>
          <a:prstGeom prst="rect">
            <a:avLst/>
          </a:prstGeom>
        </p:spPr>
        <p:txBody>
          <a:bodyPr vert="horz" lIns="91440" tIns="45720" rIns="91440" bIns="45720" rtlCol="0" anchor="ctr"/>
          <a:lstStyle>
            <a:lvl1pPr algn="ctr">
              <a:defRPr sz="2800" cap="all" baseline="0">
                <a:solidFill>
                  <a:schemeClr val="accent1">
                    <a:lumMod val="60000"/>
                    <a:lumOff val="40000"/>
                  </a:schemeClr>
                </a:solidFill>
              </a:defRPr>
            </a:lvl1pPr>
          </a:lstStyle>
          <a:p>
            <a:fld id="{FCF41D03-64F6-4CB8-9FC3-3DBD6B53DEB5}" type="slidenum">
              <a:rPr lang="en-US" altLang="en-US" smtClean="0"/>
              <a:pPr/>
              <a:t>‹#›</a:t>
            </a:fld>
            <a:endParaRPr lang="en-US" altLang="en-US"/>
          </a:p>
        </p:txBody>
      </p:sp>
    </p:spTree>
    <p:extLst>
      <p:ext uri="{BB962C8B-B14F-4D97-AF65-F5344CB8AC3E}">
        <p14:creationId xmlns:p14="http://schemas.microsoft.com/office/powerpoint/2010/main" val="301311333"/>
      </p:ext>
    </p:extLst>
  </p:cSld>
  <p:clrMap bg1="lt1" tx1="dk1" bg2="lt2" tx2="dk2" accent1="accent1" accent2="accent2" accent3="accent3" accent4="accent4" accent5="accent5" accent6="accent6" hlink="hlink" folHlink="folHlink"/>
  <p:sldLayoutIdLst>
    <p:sldLayoutId id="2147484672" r:id="rId1"/>
    <p:sldLayoutId id="2147484673" r:id="rId2"/>
    <p:sldLayoutId id="2147484674" r:id="rId3"/>
    <p:sldLayoutId id="2147484675" r:id="rId4"/>
    <p:sldLayoutId id="2147484676" r:id="rId5"/>
    <p:sldLayoutId id="2147484677" r:id="rId6"/>
    <p:sldLayoutId id="2147484678" r:id="rId7"/>
    <p:sldLayoutId id="2147484679" r:id="rId8"/>
    <p:sldLayoutId id="2147484680" r:id="rId9"/>
    <p:sldLayoutId id="2147484681" r:id="rId10"/>
    <p:sldLayoutId id="2147484682" r:id="rId11"/>
    <p:sldLayoutId id="2147484683" r:id="rId12"/>
    <p:sldLayoutId id="2147484684" r:id="rId13"/>
    <p:sldLayoutId id="2147484685" r:id="rId14"/>
    <p:sldLayoutId id="2147484686" r:id="rId15"/>
    <p:sldLayoutId id="2147484687" r:id="rId16"/>
    <p:sldLayoutId id="2147484688" r:id="rId17"/>
    <p:sldLayoutId id="2147484732" r:id="rId18"/>
  </p:sldLayoutIdLst>
  <p:txStyles>
    <p:titleStyle>
      <a:lvl1pPr algn="l" defTabSz="914400" rtl="0" eaLnBrk="1" latinLnBrk="0" hangingPunct="1">
        <a:lnSpc>
          <a:spcPct val="90000"/>
        </a:lnSpc>
        <a:spcBef>
          <a:spcPct val="0"/>
        </a:spcBef>
        <a:buNone/>
        <a:defRPr sz="4400" kern="1200" cap="all" baseline="0">
          <a:solidFill>
            <a:schemeClr val="accent1">
              <a:lumMod val="60000"/>
              <a:lumOff val="40000"/>
            </a:schemeClr>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lumMod val="60000"/>
            <a:lumOff val="40000"/>
          </a:schemeClr>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8" name="Picture 7" descr="Brickwork-SD-R1acrop.jp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0" name="Group 9"/>
          <p:cNvGrpSpPr/>
          <p:nvPr/>
        </p:nvGrpSpPr>
        <p:grpSpPr>
          <a:xfrm>
            <a:off x="-19048" y="1"/>
            <a:ext cx="9004013"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grpSp>
      <p:sp>
        <p:nvSpPr>
          <p:cNvPr id="2" name="Title Placeholder 1"/>
          <p:cNvSpPr>
            <a:spLocks noGrp="1"/>
          </p:cNvSpPr>
          <p:nvPr>
            <p:ph type="title"/>
          </p:nvPr>
        </p:nvSpPr>
        <p:spPr>
          <a:xfrm>
            <a:off x="514351" y="685801"/>
            <a:ext cx="7797662" cy="115196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514351" y="2063396"/>
            <a:ext cx="7797662" cy="331118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73562" y="5757334"/>
            <a:ext cx="2838450" cy="498470"/>
          </a:xfrm>
          <a:prstGeom prst="rect">
            <a:avLst/>
          </a:prstGeom>
        </p:spPr>
        <p:txBody>
          <a:bodyPr vert="horz" lIns="91440" tIns="45720" rIns="91440" bIns="45720" rtlCol="0" anchor="ctr"/>
          <a:lstStyle>
            <a:lvl1pPr algn="r">
              <a:defRPr sz="2800" cap="all" baseline="0">
                <a:solidFill>
                  <a:schemeClr val="accent1">
                    <a:lumMod val="60000"/>
                    <a:lumOff val="40000"/>
                  </a:schemeClr>
                </a:solidFill>
              </a:defRPr>
            </a:lvl1pPr>
          </a:lstStyle>
          <a:p>
            <a:pPr>
              <a:defRPr/>
            </a:pPr>
            <a:endParaRPr lang="en-US"/>
          </a:p>
        </p:txBody>
      </p:sp>
      <p:sp>
        <p:nvSpPr>
          <p:cNvPr id="5" name="Footer Placeholder 4"/>
          <p:cNvSpPr>
            <a:spLocks noGrp="1"/>
          </p:cNvSpPr>
          <p:nvPr>
            <p:ph type="ftr" sz="quarter" idx="3"/>
          </p:nvPr>
        </p:nvSpPr>
        <p:spPr>
          <a:xfrm>
            <a:off x="514351" y="5757334"/>
            <a:ext cx="4124789" cy="498470"/>
          </a:xfrm>
          <a:prstGeom prst="rect">
            <a:avLst/>
          </a:prstGeom>
        </p:spPr>
        <p:txBody>
          <a:bodyPr vert="horz" lIns="91440" tIns="45720" rIns="91440" bIns="45720" rtlCol="0" anchor="ctr"/>
          <a:lstStyle>
            <a:lvl1pPr algn="l">
              <a:defRPr sz="2800" cap="all" baseline="0">
                <a:solidFill>
                  <a:schemeClr val="accent1">
                    <a:lumMod val="60000"/>
                    <a:lumOff val="40000"/>
                  </a:schemeClr>
                </a:solidFill>
              </a:defRPr>
            </a:lvl1pPr>
          </a:lstStyle>
          <a:p>
            <a:pPr>
              <a:defRPr/>
            </a:pPr>
            <a:endParaRPr lang="en-US"/>
          </a:p>
        </p:txBody>
      </p:sp>
      <p:sp>
        <p:nvSpPr>
          <p:cNvPr id="6" name="Slide Number Placeholder 5"/>
          <p:cNvSpPr>
            <a:spLocks noGrp="1"/>
          </p:cNvSpPr>
          <p:nvPr>
            <p:ph type="sldNum" sz="quarter" idx="4"/>
          </p:nvPr>
        </p:nvSpPr>
        <p:spPr>
          <a:xfrm>
            <a:off x="4715341" y="5757334"/>
            <a:ext cx="680390" cy="498470"/>
          </a:xfrm>
          <a:prstGeom prst="rect">
            <a:avLst/>
          </a:prstGeom>
        </p:spPr>
        <p:txBody>
          <a:bodyPr vert="horz" lIns="91440" tIns="45720" rIns="91440" bIns="45720" rtlCol="0" anchor="ctr"/>
          <a:lstStyle>
            <a:lvl1pPr algn="ctr">
              <a:defRPr sz="2800" cap="all" baseline="0">
                <a:solidFill>
                  <a:schemeClr val="accent1">
                    <a:lumMod val="60000"/>
                    <a:lumOff val="40000"/>
                  </a:schemeClr>
                </a:solidFill>
              </a:defRPr>
            </a:lvl1pPr>
          </a:lstStyle>
          <a:p>
            <a:fld id="{FCF41D03-64F6-4CB8-9FC3-3DBD6B53DEB5}" type="slidenum">
              <a:rPr lang="en-US" altLang="en-US" smtClean="0"/>
              <a:pPr/>
              <a:t>‹#›</a:t>
            </a:fld>
            <a:endParaRPr lang="en-US" altLang="en-US"/>
          </a:p>
        </p:txBody>
      </p:sp>
    </p:spTree>
    <p:extLst>
      <p:ext uri="{BB962C8B-B14F-4D97-AF65-F5344CB8AC3E}">
        <p14:creationId xmlns:p14="http://schemas.microsoft.com/office/powerpoint/2010/main" val="58615461"/>
      </p:ext>
    </p:extLst>
  </p:cSld>
  <p:clrMap bg1="lt1" tx1="dk1" bg2="lt2" tx2="dk2" accent1="accent1" accent2="accent2" accent3="accent3" accent4="accent4" accent5="accent5" accent6="accent6" hlink="hlink" folHlink="folHlink"/>
  <p:sldLayoutIdLst>
    <p:sldLayoutId id="2147484702" r:id="rId1"/>
    <p:sldLayoutId id="2147484703" r:id="rId2"/>
    <p:sldLayoutId id="2147484704" r:id="rId3"/>
    <p:sldLayoutId id="2147484705" r:id="rId4"/>
    <p:sldLayoutId id="2147484706" r:id="rId5"/>
    <p:sldLayoutId id="2147484707" r:id="rId6"/>
    <p:sldLayoutId id="2147484708" r:id="rId7"/>
    <p:sldLayoutId id="2147484709" r:id="rId8"/>
    <p:sldLayoutId id="2147484710" r:id="rId9"/>
    <p:sldLayoutId id="2147484711" r:id="rId10"/>
    <p:sldLayoutId id="2147484712" r:id="rId11"/>
    <p:sldLayoutId id="2147484713" r:id="rId12"/>
    <p:sldLayoutId id="2147484714" r:id="rId13"/>
    <p:sldLayoutId id="2147484715" r:id="rId14"/>
    <p:sldLayoutId id="2147484716" r:id="rId15"/>
    <p:sldLayoutId id="2147484717" r:id="rId16"/>
    <p:sldLayoutId id="2147484718" r:id="rId17"/>
    <p:sldLayoutId id="2147484719" r:id="rId18"/>
  </p:sldLayoutIdLst>
  <p:txStyles>
    <p:titleStyle>
      <a:lvl1pPr algn="l" defTabSz="914400" rtl="0" eaLnBrk="1" latinLnBrk="0" hangingPunct="1">
        <a:lnSpc>
          <a:spcPct val="90000"/>
        </a:lnSpc>
        <a:spcBef>
          <a:spcPct val="0"/>
        </a:spcBef>
        <a:buNone/>
        <a:defRPr sz="4400" kern="1200" cap="all" baseline="0">
          <a:solidFill>
            <a:schemeClr val="accent1">
              <a:lumMod val="60000"/>
              <a:lumOff val="40000"/>
            </a:schemeClr>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lumMod val="60000"/>
            <a:lumOff val="40000"/>
          </a:schemeClr>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7.xml"/><Relationship Id="rId3" Type="http://schemas.openxmlformats.org/officeDocument/2006/relationships/image" Target="../media/image4.jpeg"/><Relationship Id="rId7" Type="http://schemas.openxmlformats.org/officeDocument/2006/relationships/diagramQuickStyle" Target="../diagrams/quickStyle7.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Layout" Target="../diagrams/layout7.xml"/><Relationship Id="rId5" Type="http://schemas.openxmlformats.org/officeDocument/2006/relationships/diagramData" Target="../diagrams/data7.xml"/><Relationship Id="rId4" Type="http://schemas.openxmlformats.org/officeDocument/2006/relationships/image" Target="../media/image5.jpeg"/><Relationship Id="rId9" Type="http://schemas.microsoft.com/office/2007/relationships/diagramDrawing" Target="../diagrams/drawing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36.xm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36.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diagramColors" Target="../diagrams/colors8.xml"/><Relationship Id="rId3" Type="http://schemas.openxmlformats.org/officeDocument/2006/relationships/image" Target="../media/image4.jpeg"/><Relationship Id="rId7" Type="http://schemas.openxmlformats.org/officeDocument/2006/relationships/diagramQuickStyle" Target="../diagrams/quickStyle8.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Layout" Target="../diagrams/layout8.xml"/><Relationship Id="rId5" Type="http://schemas.openxmlformats.org/officeDocument/2006/relationships/diagramData" Target="../diagrams/data8.xml"/><Relationship Id="rId4" Type="http://schemas.openxmlformats.org/officeDocument/2006/relationships/image" Target="../media/image5.jpeg"/><Relationship Id="rId9" Type="http://schemas.microsoft.com/office/2007/relationships/diagramDrawing" Target="../diagrams/drawing8.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1.xml.rels><?xml version="1.0" encoding="UTF-8" standalone="yes"?>
<Relationships xmlns="http://schemas.openxmlformats.org/package/2006/relationships"><Relationship Id="rId8" Type="http://schemas.openxmlformats.org/officeDocument/2006/relationships/diagramColors" Target="../diagrams/colors10.xml"/><Relationship Id="rId3" Type="http://schemas.openxmlformats.org/officeDocument/2006/relationships/image" Target="../media/image4.jpeg"/><Relationship Id="rId7" Type="http://schemas.openxmlformats.org/officeDocument/2006/relationships/diagramQuickStyle" Target="../diagrams/quickStyle10.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Layout" Target="../diagrams/layout10.xml"/><Relationship Id="rId5" Type="http://schemas.openxmlformats.org/officeDocument/2006/relationships/diagramData" Target="../diagrams/data10.xml"/><Relationship Id="rId4" Type="http://schemas.openxmlformats.org/officeDocument/2006/relationships/image" Target="../media/image5.jpeg"/><Relationship Id="rId9" Type="http://schemas.microsoft.com/office/2007/relationships/diagramDrawing" Target="../diagrams/drawing10.xml"/></Relationships>
</file>

<file path=ppt/slides/_rels/slide22.xml.rels><?xml version="1.0" encoding="UTF-8" standalone="yes"?>
<Relationships xmlns="http://schemas.openxmlformats.org/package/2006/relationships"><Relationship Id="rId8" Type="http://schemas.openxmlformats.org/officeDocument/2006/relationships/diagramColors" Target="../diagrams/colors11.xml"/><Relationship Id="rId3" Type="http://schemas.openxmlformats.org/officeDocument/2006/relationships/image" Target="../media/image4.jpeg"/><Relationship Id="rId7" Type="http://schemas.openxmlformats.org/officeDocument/2006/relationships/diagramQuickStyle" Target="../diagrams/quickStyle11.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Layout" Target="../diagrams/layout11.xml"/><Relationship Id="rId5" Type="http://schemas.openxmlformats.org/officeDocument/2006/relationships/diagramData" Target="../diagrams/data11.xml"/><Relationship Id="rId4" Type="http://schemas.openxmlformats.org/officeDocument/2006/relationships/image" Target="../media/image5.jpeg"/><Relationship Id="rId9" Type="http://schemas.microsoft.com/office/2007/relationships/diagramDrawing" Target="../diagrams/drawing11.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diagramColors" Target="../diagrams/colors12.xml"/><Relationship Id="rId3" Type="http://schemas.openxmlformats.org/officeDocument/2006/relationships/image" Target="../media/image4.jpeg"/><Relationship Id="rId7" Type="http://schemas.openxmlformats.org/officeDocument/2006/relationships/diagramQuickStyle" Target="../diagrams/quickStyle12.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Layout" Target="../diagrams/layout12.xml"/><Relationship Id="rId5" Type="http://schemas.openxmlformats.org/officeDocument/2006/relationships/diagramData" Target="../diagrams/data12.xml"/><Relationship Id="rId4" Type="http://schemas.openxmlformats.org/officeDocument/2006/relationships/image" Target="../media/image5.jpeg"/><Relationship Id="rId9" Type="http://schemas.microsoft.com/office/2007/relationships/diagramDrawing" Target="../diagrams/drawing12.xml"/></Relationships>
</file>

<file path=ppt/slides/_rels/slide25.xml.rels><?xml version="1.0" encoding="UTF-8" standalone="yes"?>
<Relationships xmlns="http://schemas.openxmlformats.org/package/2006/relationships"><Relationship Id="rId8" Type="http://schemas.openxmlformats.org/officeDocument/2006/relationships/diagramColors" Target="../diagrams/colors13.xml"/><Relationship Id="rId3" Type="http://schemas.openxmlformats.org/officeDocument/2006/relationships/image" Target="../media/image4.jpeg"/><Relationship Id="rId7" Type="http://schemas.openxmlformats.org/officeDocument/2006/relationships/diagramQuickStyle" Target="../diagrams/quickStyle13.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Layout" Target="../diagrams/layout13.xml"/><Relationship Id="rId5" Type="http://schemas.openxmlformats.org/officeDocument/2006/relationships/diagramData" Target="../diagrams/data13.xml"/><Relationship Id="rId4" Type="http://schemas.openxmlformats.org/officeDocument/2006/relationships/image" Target="../media/image5.jpeg"/><Relationship Id="rId9" Type="http://schemas.microsoft.com/office/2007/relationships/diagramDrawing" Target="../diagrams/drawing13.xml"/></Relationships>
</file>

<file path=ppt/slides/_rels/slide2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microsoft.com/office/2007/relationships/diagramDrawing" Target="../diagrams/drawing14.xml"/><Relationship Id="rId3" Type="http://schemas.openxmlformats.org/officeDocument/2006/relationships/image" Target="../media/image4.jpeg"/><Relationship Id="rId7" Type="http://schemas.openxmlformats.org/officeDocument/2006/relationships/diagramColors" Target="../diagrams/colors14.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QuickStyle" Target="../diagrams/quickStyle14.xml"/><Relationship Id="rId5" Type="http://schemas.openxmlformats.org/officeDocument/2006/relationships/diagramLayout" Target="../diagrams/layout14.xml"/><Relationship Id="rId4" Type="http://schemas.openxmlformats.org/officeDocument/2006/relationships/diagramData" Target="../diagrams/data14.xml"/></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jpe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8" Type="http://schemas.microsoft.com/office/2007/relationships/diagramDrawing" Target="../diagrams/drawing15.xml"/><Relationship Id="rId3" Type="http://schemas.openxmlformats.org/officeDocument/2006/relationships/image" Target="../media/image4.jpeg"/><Relationship Id="rId7" Type="http://schemas.openxmlformats.org/officeDocument/2006/relationships/diagramColors" Target="../diagrams/colors15.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QuickStyle" Target="../diagrams/quickStyle15.xml"/><Relationship Id="rId5" Type="http://schemas.openxmlformats.org/officeDocument/2006/relationships/diagramLayout" Target="../diagrams/layout15.xml"/><Relationship Id="rId4" Type="http://schemas.openxmlformats.org/officeDocument/2006/relationships/diagramData" Target="../diagrams/data15.xml"/></Relationships>
</file>

<file path=ppt/slides/_rels/slide33.xml.rels><?xml version="1.0" encoding="UTF-8" standalone="yes"?>
<Relationships xmlns="http://schemas.openxmlformats.org/package/2006/relationships"><Relationship Id="rId8" Type="http://schemas.microsoft.com/office/2007/relationships/diagramDrawing" Target="../diagrams/drawing16.xml"/><Relationship Id="rId3" Type="http://schemas.openxmlformats.org/officeDocument/2006/relationships/image" Target="../media/image5.jpeg"/><Relationship Id="rId7" Type="http://schemas.openxmlformats.org/officeDocument/2006/relationships/diagramColors" Target="../diagrams/colors16.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QuickStyle" Target="../diagrams/quickStyle16.xml"/><Relationship Id="rId5" Type="http://schemas.openxmlformats.org/officeDocument/2006/relationships/diagramLayout" Target="../diagrams/layout16.xml"/><Relationship Id="rId4" Type="http://schemas.openxmlformats.org/officeDocument/2006/relationships/diagramData" Target="../diagrams/data16.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microsoft.com/office/2007/relationships/diagramDrawing" Target="../diagrams/drawing17.xml"/><Relationship Id="rId3" Type="http://schemas.openxmlformats.org/officeDocument/2006/relationships/image" Target="../media/image4.jpeg"/><Relationship Id="rId7" Type="http://schemas.openxmlformats.org/officeDocument/2006/relationships/diagramColors" Target="../diagrams/colors17.xml"/><Relationship Id="rId2" Type="http://schemas.openxmlformats.org/officeDocument/2006/relationships/notesSlide" Target="../notesSlides/notesSlide33.xml"/><Relationship Id="rId1" Type="http://schemas.openxmlformats.org/officeDocument/2006/relationships/slideLayout" Target="../slideLayouts/slideLayout18.xml"/><Relationship Id="rId6" Type="http://schemas.openxmlformats.org/officeDocument/2006/relationships/diagramQuickStyle" Target="../diagrams/quickStyle17.xml"/><Relationship Id="rId5" Type="http://schemas.openxmlformats.org/officeDocument/2006/relationships/diagramLayout" Target="../diagrams/layout17.xml"/><Relationship Id="rId4" Type="http://schemas.openxmlformats.org/officeDocument/2006/relationships/diagramData" Target="../diagrams/data17.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4.jpeg"/><Relationship Id="rId7" Type="http://schemas.openxmlformats.org/officeDocument/2006/relationships/diagramQuickStyle" Target="../diagrams/quickStyle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5.jpeg"/><Relationship Id="rId9" Type="http://schemas.microsoft.com/office/2007/relationships/diagramDrawing" Target="../diagrams/drawing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4.jpeg"/><Relationship Id="rId7" Type="http://schemas.openxmlformats.org/officeDocument/2006/relationships/diagramColors" Target="../diagrams/colors4.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4.jpeg"/><Relationship Id="rId7" Type="http://schemas.openxmlformats.org/officeDocument/2006/relationships/diagramColors" Target="../diagrams/colors6.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92212AAE-8F08-416D-9C54-3422BA5DDA1E}"/>
              </a:ext>
            </a:extLst>
          </p:cNvPr>
          <p:cNvSpPr>
            <a:spLocks noGrp="1"/>
          </p:cNvSpPr>
          <p:nvPr>
            <p:ph type="ctrTitle"/>
          </p:nvPr>
        </p:nvSpPr>
        <p:spPr>
          <a:xfrm>
            <a:off x="457200" y="609600"/>
            <a:ext cx="7848600" cy="1600200"/>
          </a:xfrm>
        </p:spPr>
        <p:txBody>
          <a:bodyPr/>
          <a:lstStyle/>
          <a:p>
            <a:pPr eaLnBrk="1" hangingPunct="1"/>
            <a:r>
              <a:rPr lang="en-US" altLang="en-US" sz="4800" dirty="0">
                <a:solidFill>
                  <a:schemeClr val="accent2">
                    <a:lumMod val="50000"/>
                  </a:schemeClr>
                </a:solidFill>
              </a:rPr>
              <a:t>DMH Forensic Services Overview</a:t>
            </a:r>
          </a:p>
        </p:txBody>
      </p:sp>
      <p:sp>
        <p:nvSpPr>
          <p:cNvPr id="2051" name="Rectangle 3">
            <a:extLst>
              <a:ext uri="{FF2B5EF4-FFF2-40B4-BE49-F238E27FC236}">
                <a16:creationId xmlns:a16="http://schemas.microsoft.com/office/drawing/2014/main" id="{C120D18C-EBC6-41EB-8417-BCF0B706B698}"/>
              </a:ext>
            </a:extLst>
          </p:cNvPr>
          <p:cNvSpPr>
            <a:spLocks noGrp="1" noChangeArrowheads="1"/>
          </p:cNvSpPr>
          <p:nvPr>
            <p:ph type="subTitle" idx="1"/>
          </p:nvPr>
        </p:nvSpPr>
        <p:spPr>
          <a:xfrm>
            <a:off x="762000" y="3200400"/>
            <a:ext cx="7772400" cy="3276600"/>
          </a:xfrm>
        </p:spPr>
        <p:txBody>
          <a:bodyPr rtlCol="0">
            <a:normAutofit/>
          </a:bodyPr>
          <a:lstStyle/>
          <a:p>
            <a:pPr eaLnBrk="1" fontAlgn="auto" hangingPunct="1">
              <a:lnSpc>
                <a:spcPct val="90000"/>
              </a:lnSpc>
              <a:spcAft>
                <a:spcPts val="0"/>
              </a:spcAft>
              <a:buFont typeface="Wingdings 3" charset="2"/>
              <a:buNone/>
              <a:defRPr/>
            </a:pPr>
            <a:r>
              <a:rPr lang="en-US" dirty="0">
                <a:solidFill>
                  <a:schemeClr val="tx1"/>
                </a:solidFill>
              </a:rPr>
              <a:t>Presented by:</a:t>
            </a:r>
          </a:p>
          <a:p>
            <a:pPr eaLnBrk="1" fontAlgn="auto" hangingPunct="1">
              <a:lnSpc>
                <a:spcPct val="90000"/>
              </a:lnSpc>
              <a:spcAft>
                <a:spcPts val="0"/>
              </a:spcAft>
              <a:buFont typeface="Wingdings 3" charset="2"/>
              <a:buNone/>
              <a:defRPr/>
            </a:pPr>
            <a:r>
              <a:rPr lang="en-US" sz="2400" dirty="0">
                <a:solidFill>
                  <a:schemeClr val="tx1"/>
                </a:solidFill>
              </a:rPr>
              <a:t>Juliana </a:t>
            </a:r>
            <a:r>
              <a:rPr lang="en-US" sz="2400" dirty="0" err="1">
                <a:solidFill>
                  <a:schemeClr val="tx1"/>
                </a:solidFill>
              </a:rPr>
              <a:t>reiss</a:t>
            </a:r>
            <a:r>
              <a:rPr lang="en-US" sz="2400" dirty="0">
                <a:solidFill>
                  <a:schemeClr val="tx1"/>
                </a:solidFill>
              </a:rPr>
              <a:t>, </a:t>
            </a:r>
            <a:r>
              <a:rPr lang="en-US" sz="2400" dirty="0" err="1">
                <a:solidFill>
                  <a:schemeClr val="tx1"/>
                </a:solidFill>
              </a:rPr>
              <a:t>psy.D.</a:t>
            </a:r>
            <a:endParaRPr lang="en-US" sz="2400" dirty="0">
              <a:solidFill>
                <a:schemeClr val="tx1"/>
              </a:solidFill>
            </a:endParaRPr>
          </a:p>
          <a:p>
            <a:pPr eaLnBrk="1" fontAlgn="auto" hangingPunct="1">
              <a:lnSpc>
                <a:spcPct val="90000"/>
              </a:lnSpc>
              <a:spcAft>
                <a:spcPts val="0"/>
              </a:spcAft>
              <a:buFont typeface="Wingdings 3" charset="2"/>
              <a:buNone/>
              <a:defRPr/>
            </a:pPr>
            <a:r>
              <a:rPr lang="en-US" dirty="0">
                <a:solidFill>
                  <a:schemeClr val="tx1"/>
                </a:solidFill>
              </a:rPr>
              <a:t>Forensic services program director, western MA</a:t>
            </a:r>
          </a:p>
          <a:p>
            <a:pPr eaLnBrk="1" fontAlgn="auto" hangingPunct="1">
              <a:lnSpc>
                <a:spcPct val="90000"/>
              </a:lnSpc>
              <a:spcAft>
                <a:spcPts val="0"/>
              </a:spcAft>
              <a:buFont typeface="Wingdings 3" charset="2"/>
              <a:buNone/>
              <a:defRPr/>
            </a:pPr>
            <a:r>
              <a:rPr lang="en-US" dirty="0" err="1">
                <a:solidFill>
                  <a:schemeClr val="tx1"/>
                </a:solidFill>
              </a:rPr>
              <a:t>Bhn</a:t>
            </a:r>
            <a:r>
              <a:rPr lang="en-US" dirty="0">
                <a:solidFill>
                  <a:schemeClr val="tx1"/>
                </a:solidFill>
              </a:rPr>
              <a:t>, </a:t>
            </a:r>
            <a:r>
              <a:rPr lang="en-US" dirty="0" err="1">
                <a:solidFill>
                  <a:schemeClr val="tx1"/>
                </a:solidFill>
              </a:rPr>
              <a:t>inc</a:t>
            </a:r>
            <a:endParaRPr lang="en-US" dirty="0">
              <a:solidFill>
                <a:schemeClr val="tx1"/>
              </a:solidFill>
            </a:endParaRPr>
          </a:p>
          <a:p>
            <a:pPr eaLnBrk="1" fontAlgn="auto" hangingPunct="1">
              <a:lnSpc>
                <a:spcPct val="90000"/>
              </a:lnSpc>
              <a:spcAft>
                <a:spcPts val="0"/>
              </a:spcAft>
              <a:buFont typeface="Wingdings 3" charset="2"/>
              <a:buNone/>
              <a:defRPr/>
            </a:pPr>
            <a:r>
              <a:rPr lang="en-US" dirty="0">
                <a:solidFill>
                  <a:schemeClr val="tx1"/>
                </a:solidFill>
              </a:rPr>
              <a:t>January 16, 2024 </a:t>
            </a:r>
            <a:endParaRPr lang="en-US" sz="2400"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260108" name="Picture 260107">
            <a:extLst>
              <a:ext uri="{FF2B5EF4-FFF2-40B4-BE49-F238E27FC236}">
                <a16:creationId xmlns:a16="http://schemas.microsoft.com/office/drawing/2014/main" id="{05C90836-5ADB-4D63-A39D-D9BC0E10B49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260107" name="Rectangle 260106">
            <a:extLst>
              <a:ext uri="{FF2B5EF4-FFF2-40B4-BE49-F238E27FC236}">
                <a16:creationId xmlns:a16="http://schemas.microsoft.com/office/drawing/2014/main" id="{EC076BC1-44A9-43BA-9FA0-93D9F5636F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984964"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0109" name="Freeform 9">
            <a:extLst>
              <a:ext uri="{FF2B5EF4-FFF2-40B4-BE49-F238E27FC236}">
                <a16:creationId xmlns:a16="http://schemas.microsoft.com/office/drawing/2014/main" id="{10EBC408-9E16-4483-93FA-BB4E0D06D0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047" y="0"/>
            <a:ext cx="8829967"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txBody>
          <a:bodyPr/>
          <a:lstStyle/>
          <a:p>
            <a:endParaRPr lang="en-US"/>
          </a:p>
        </p:txBody>
      </p:sp>
      <p:sp>
        <p:nvSpPr>
          <p:cNvPr id="260111" name="Rectangle 260110">
            <a:extLst>
              <a:ext uri="{FF2B5EF4-FFF2-40B4-BE49-F238E27FC236}">
                <a16:creationId xmlns:a16="http://schemas.microsoft.com/office/drawing/2014/main" id="{1DAA8918-7760-46BA-B19F-9818085CB7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3490722" cy="6380796"/>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602" name="Rectangle 2">
            <a:extLst>
              <a:ext uri="{FF2B5EF4-FFF2-40B4-BE49-F238E27FC236}">
                <a16:creationId xmlns:a16="http://schemas.microsoft.com/office/drawing/2014/main" id="{08A7AFDB-6AAC-440D-83C9-188806C2349A}"/>
              </a:ext>
            </a:extLst>
          </p:cNvPr>
          <p:cNvSpPr>
            <a:spLocks noGrp="1"/>
          </p:cNvSpPr>
          <p:nvPr>
            <p:ph type="title"/>
          </p:nvPr>
        </p:nvSpPr>
        <p:spPr>
          <a:xfrm>
            <a:off x="514351" y="685800"/>
            <a:ext cx="2536460" cy="4846967"/>
          </a:xfrm>
        </p:spPr>
        <p:txBody>
          <a:bodyPr>
            <a:normAutofit/>
          </a:bodyPr>
          <a:lstStyle/>
          <a:p>
            <a:pPr eaLnBrk="1" hangingPunct="1"/>
            <a:r>
              <a:rPr lang="en-US" altLang="en-US" sz="4200">
                <a:solidFill>
                  <a:srgbClr val="FFFFFF"/>
                </a:solidFill>
              </a:rPr>
              <a:t>CIT Training Results</a:t>
            </a:r>
          </a:p>
        </p:txBody>
      </p:sp>
      <p:graphicFrame>
        <p:nvGraphicFramePr>
          <p:cNvPr id="260110" name="Rectangle 3">
            <a:extLst>
              <a:ext uri="{FF2B5EF4-FFF2-40B4-BE49-F238E27FC236}">
                <a16:creationId xmlns:a16="http://schemas.microsoft.com/office/drawing/2014/main" id="{9CB2FCC7-A51B-DC18-A7FC-21F7D075A55E}"/>
              </a:ext>
            </a:extLst>
          </p:cNvPr>
          <p:cNvGraphicFramePr>
            <a:graphicFrameLocks noGrp="1"/>
          </p:cNvGraphicFramePr>
          <p:nvPr>
            <p:ph sz="quarter" idx="13"/>
            <p:extLst>
              <p:ext uri="{D42A27DB-BD31-4B8C-83A1-F6EECF244321}">
                <p14:modId xmlns:p14="http://schemas.microsoft.com/office/powerpoint/2010/main" val="1584576367"/>
              </p:ext>
            </p:extLst>
          </p:nvPr>
        </p:nvGraphicFramePr>
        <p:xfrm>
          <a:off x="3970581" y="685800"/>
          <a:ext cx="4319742" cy="484696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BDC62B90-1A42-4EE3-9655-D11755B69F60}"/>
              </a:ext>
            </a:extLst>
          </p:cNvPr>
          <p:cNvSpPr>
            <a:spLocks noGrp="1"/>
          </p:cNvSpPr>
          <p:nvPr>
            <p:ph type="title"/>
          </p:nvPr>
        </p:nvSpPr>
        <p:spPr>
          <a:xfrm>
            <a:off x="381000" y="304800"/>
            <a:ext cx="7007225" cy="919163"/>
          </a:xfrm>
        </p:spPr>
        <p:txBody>
          <a:bodyPr/>
          <a:lstStyle/>
          <a:p>
            <a:r>
              <a:rPr lang="en-US" altLang="en-US" dirty="0"/>
              <a:t>WM DMH </a:t>
            </a:r>
            <a:r>
              <a:rPr lang="en-US" altLang="en-US" dirty="0" err="1"/>
              <a:t>JDP</a:t>
            </a:r>
            <a:r>
              <a:rPr lang="en-US" altLang="en-US" dirty="0"/>
              <a:t> Grantees</a:t>
            </a:r>
          </a:p>
        </p:txBody>
      </p:sp>
      <p:sp>
        <p:nvSpPr>
          <p:cNvPr id="29699" name="Content Placeholder 2">
            <a:extLst>
              <a:ext uri="{FF2B5EF4-FFF2-40B4-BE49-F238E27FC236}">
                <a16:creationId xmlns:a16="http://schemas.microsoft.com/office/drawing/2014/main" id="{0038C776-AC02-4776-B82A-CC8219C97E9D}"/>
              </a:ext>
            </a:extLst>
          </p:cNvPr>
          <p:cNvSpPr>
            <a:spLocks noGrp="1"/>
          </p:cNvSpPr>
          <p:nvPr>
            <p:ph sz="quarter" idx="13"/>
          </p:nvPr>
        </p:nvSpPr>
        <p:spPr>
          <a:xfrm>
            <a:off x="304800" y="1219200"/>
            <a:ext cx="8763000" cy="4876800"/>
          </a:xfrm>
        </p:spPr>
        <p:txBody>
          <a:bodyPr>
            <a:normAutofit/>
          </a:bodyPr>
          <a:lstStyle/>
          <a:p>
            <a:r>
              <a:rPr lang="en-US" altLang="en-US" sz="2400" dirty="0"/>
              <a:t>WM CIT-TTAC (CIT Training &amp;Technical Assistance Center)</a:t>
            </a:r>
          </a:p>
          <a:p>
            <a:r>
              <a:rPr lang="en-US" altLang="en-US" sz="2400" b="1" dirty="0"/>
              <a:t>Current Police Department Awardees: </a:t>
            </a:r>
            <a:r>
              <a:rPr lang="en-US" altLang="en-US" sz="2400" dirty="0"/>
              <a:t>Amherst, ASHFIELD REG., Belchertown, Chicopee, DEERFIELD, Easthampton/Hadley, ERVING REG., Granby, GREENFIELD, </a:t>
            </a:r>
            <a:r>
              <a:rPr lang="en-US" altLang="en-US" sz="2400" dirty="0" err="1"/>
              <a:t>GReenfield</a:t>
            </a:r>
            <a:r>
              <a:rPr lang="en-US" altLang="en-US" sz="2400" dirty="0"/>
              <a:t> </a:t>
            </a:r>
            <a:r>
              <a:rPr lang="en-US" altLang="en-US" sz="2400" dirty="0" err="1"/>
              <a:t>REGional</a:t>
            </a:r>
            <a:r>
              <a:rPr lang="en-US" altLang="en-US" sz="2400" dirty="0"/>
              <a:t>, Holyoke, Longmeadow, MONTAGUE, Northampton, South Hadley, SOUTH HADLEY REG, Springfield, SUNDERLAND REG., Ware, Westfield, Wilbraham</a:t>
            </a:r>
          </a:p>
          <a:p>
            <a:r>
              <a:rPr lang="en-US" altLang="en-US" sz="2400" b="1" dirty="0"/>
              <a:t>Other WM Communities Involved </a:t>
            </a:r>
            <a:r>
              <a:rPr lang="en-US" altLang="en-US" sz="2400" dirty="0"/>
              <a:t>with CIT Training:  E. Longmeadow, Great Barrington, Hampshire County Sheriff Dept, Hatfield, UMASS, W. Springfield, AND…MANY MORE!</a:t>
            </a:r>
          </a:p>
          <a:p>
            <a:endParaRPr lang="en-US" alt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580C6-8B1C-8C0D-2FC0-D3EE5D1FB390}"/>
              </a:ext>
            </a:extLst>
          </p:cNvPr>
          <p:cNvSpPr>
            <a:spLocks noGrp="1"/>
          </p:cNvSpPr>
          <p:nvPr>
            <p:ph type="ctrTitle"/>
          </p:nvPr>
        </p:nvSpPr>
        <p:spPr/>
        <p:txBody>
          <a:bodyPr/>
          <a:lstStyle/>
          <a:p>
            <a:r>
              <a:rPr lang="en-US" dirty="0"/>
              <a:t>COURT CLINICS</a:t>
            </a:r>
          </a:p>
        </p:txBody>
      </p:sp>
      <p:sp>
        <p:nvSpPr>
          <p:cNvPr id="3" name="Subtitle 2">
            <a:extLst>
              <a:ext uri="{FF2B5EF4-FFF2-40B4-BE49-F238E27FC236}">
                <a16:creationId xmlns:a16="http://schemas.microsoft.com/office/drawing/2014/main" id="{202AF8E9-18A6-A97F-DAC6-B714998732F5}"/>
              </a:ext>
            </a:extLst>
          </p:cNvPr>
          <p:cNvSpPr>
            <a:spLocks noGrp="1"/>
          </p:cNvSpPr>
          <p:nvPr>
            <p:ph type="subTitle" idx="1"/>
          </p:nvPr>
        </p:nvSpPr>
        <p:spPr/>
        <p:txBody>
          <a:bodyPr/>
          <a:lstStyle/>
          <a:p>
            <a:r>
              <a:rPr lang="en-US" dirty="0"/>
              <a:t>And court-ordered evaluations</a:t>
            </a:r>
          </a:p>
        </p:txBody>
      </p:sp>
    </p:spTree>
    <p:extLst>
      <p:ext uri="{BB962C8B-B14F-4D97-AF65-F5344CB8AC3E}">
        <p14:creationId xmlns:p14="http://schemas.microsoft.com/office/powerpoint/2010/main" val="31219748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FD2DA-557E-774A-86F7-72877D87B314}"/>
              </a:ext>
            </a:extLst>
          </p:cNvPr>
          <p:cNvSpPr>
            <a:spLocks noGrp="1"/>
          </p:cNvSpPr>
          <p:nvPr>
            <p:ph type="title"/>
          </p:nvPr>
        </p:nvSpPr>
        <p:spPr>
          <a:xfrm>
            <a:off x="628650" y="1451133"/>
            <a:ext cx="7886700" cy="994172"/>
          </a:xfrm>
        </p:spPr>
        <p:txBody>
          <a:bodyPr>
            <a:normAutofit fontScale="90000"/>
          </a:bodyPr>
          <a:lstStyle/>
          <a:p>
            <a:r>
              <a:rPr lang="en-US" dirty="0"/>
              <a:t>Court clinics are the “emergency room” of state forensic mental health evaluations</a:t>
            </a:r>
            <a:br>
              <a:rPr lang="en-US" dirty="0"/>
            </a:br>
            <a:endParaRPr lang="en-US" dirty="0"/>
          </a:p>
        </p:txBody>
      </p:sp>
      <p:pic>
        <p:nvPicPr>
          <p:cNvPr id="4" name="Content Placeholder 3">
            <a:extLst>
              <a:ext uri="{FF2B5EF4-FFF2-40B4-BE49-F238E27FC236}">
                <a16:creationId xmlns:a16="http://schemas.microsoft.com/office/drawing/2014/main" id="{CC586A2B-6CED-FF4C-AC99-757F8AD2BA7E}"/>
              </a:ext>
            </a:extLst>
          </p:cNvPr>
          <p:cNvPicPr>
            <a:picLocks noGrp="1" noChangeAspect="1"/>
          </p:cNvPicPr>
          <p:nvPr>
            <p:ph idx="1"/>
          </p:nvPr>
        </p:nvPicPr>
        <p:blipFill>
          <a:blip r:embed="rId3"/>
          <a:stretch>
            <a:fillRect/>
          </a:stretch>
        </p:blipFill>
        <p:spPr>
          <a:xfrm>
            <a:off x="510175" y="2815003"/>
            <a:ext cx="3825290" cy="2550193"/>
          </a:xfrm>
          <a:prstGeom prst="rect">
            <a:avLst/>
          </a:prstGeom>
        </p:spPr>
      </p:pic>
      <p:pic>
        <p:nvPicPr>
          <p:cNvPr id="5" name="Picture 4">
            <a:extLst>
              <a:ext uri="{FF2B5EF4-FFF2-40B4-BE49-F238E27FC236}">
                <a16:creationId xmlns:a16="http://schemas.microsoft.com/office/drawing/2014/main" id="{2ECE9ABC-A4FA-E148-95E1-D28869B03063}"/>
              </a:ext>
            </a:extLst>
          </p:cNvPr>
          <p:cNvPicPr>
            <a:picLocks noChangeAspect="1"/>
          </p:cNvPicPr>
          <p:nvPr/>
        </p:nvPicPr>
        <p:blipFill>
          <a:blip r:embed="rId4"/>
          <a:stretch>
            <a:fillRect/>
          </a:stretch>
        </p:blipFill>
        <p:spPr>
          <a:xfrm>
            <a:off x="5090137" y="2628732"/>
            <a:ext cx="4020566" cy="2669948"/>
          </a:xfrm>
          <a:prstGeom prst="rect">
            <a:avLst/>
          </a:prstGeom>
        </p:spPr>
      </p:pic>
      <p:sp>
        <p:nvSpPr>
          <p:cNvPr id="6" name="Arrow: Right 10">
            <a:extLst>
              <a:ext uri="{FF2B5EF4-FFF2-40B4-BE49-F238E27FC236}">
                <a16:creationId xmlns:a16="http://schemas.microsoft.com/office/drawing/2014/main" id="{775E12C2-8EB7-6640-AFDD-343A5B84425F}"/>
              </a:ext>
            </a:extLst>
          </p:cNvPr>
          <p:cNvSpPr/>
          <p:nvPr/>
        </p:nvSpPr>
        <p:spPr>
          <a:xfrm>
            <a:off x="3730939" y="3429000"/>
            <a:ext cx="2159000" cy="10694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spTree>
    <p:extLst>
      <p:ext uri="{BB962C8B-B14F-4D97-AF65-F5344CB8AC3E}">
        <p14:creationId xmlns:p14="http://schemas.microsoft.com/office/powerpoint/2010/main" val="12778393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87672-982A-C985-F4A9-9882892BB29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FE103D3-F57E-510D-F4BC-473BF912CDEA}"/>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1FF6854D-26A3-17D3-44FC-25078BCDC51D}"/>
              </a:ext>
            </a:extLst>
          </p:cNvPr>
          <p:cNvPicPr>
            <a:picLocks noChangeAspect="1"/>
          </p:cNvPicPr>
          <p:nvPr/>
        </p:nvPicPr>
        <p:blipFill>
          <a:blip r:embed="rId3"/>
          <a:stretch>
            <a:fillRect/>
          </a:stretch>
        </p:blipFill>
        <p:spPr>
          <a:xfrm>
            <a:off x="0" y="152400"/>
            <a:ext cx="9144000" cy="6896100"/>
          </a:xfrm>
          <a:prstGeom prst="rect">
            <a:avLst/>
          </a:prstGeom>
        </p:spPr>
      </p:pic>
    </p:spTree>
    <p:extLst>
      <p:ext uri="{BB962C8B-B14F-4D97-AF65-F5344CB8AC3E}">
        <p14:creationId xmlns:p14="http://schemas.microsoft.com/office/powerpoint/2010/main" val="2719088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33800" name="Picture 33799">
            <a:extLst>
              <a:ext uri="{FF2B5EF4-FFF2-40B4-BE49-F238E27FC236}">
                <a16:creationId xmlns:a16="http://schemas.microsoft.com/office/drawing/2014/main" id="{90A9C49B-76D8-4E9B-B430-D1ADF40F1CF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33802" name="Rectangle 33801">
            <a:extLst>
              <a:ext uri="{FF2B5EF4-FFF2-40B4-BE49-F238E27FC236}">
                <a16:creationId xmlns:a16="http://schemas.microsoft.com/office/drawing/2014/main" id="{F88A5712-2FE0-4DD4-BDC6-099EA378A0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984964"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3804" name="Freeform 9">
            <a:extLst>
              <a:ext uri="{FF2B5EF4-FFF2-40B4-BE49-F238E27FC236}">
                <a16:creationId xmlns:a16="http://schemas.microsoft.com/office/drawing/2014/main" id="{448E5503-E0F8-4B94-81A3-B1FA57623E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047" y="0"/>
            <a:ext cx="8829967"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txBody>
          <a:bodyPr/>
          <a:lstStyle/>
          <a:p>
            <a:endParaRPr lang="en-US"/>
          </a:p>
        </p:txBody>
      </p:sp>
      <p:sp>
        <p:nvSpPr>
          <p:cNvPr id="33806" name="Rectangle 33805">
            <a:extLst>
              <a:ext uri="{FF2B5EF4-FFF2-40B4-BE49-F238E27FC236}">
                <a16:creationId xmlns:a16="http://schemas.microsoft.com/office/drawing/2014/main" id="{CE54F896-85E7-4403-9E37-1B004731F8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3490722" cy="6380796"/>
          </a:xfrm>
          <a:prstGeom prst="rect">
            <a:avLst/>
          </a:prstGeom>
          <a:gradFill flip="none" rotWithShape="1">
            <a:gsLst>
              <a:gs pos="34000">
                <a:schemeClr val="accent1"/>
              </a:gs>
              <a:gs pos="100000">
                <a:schemeClr val="accent1">
                  <a:lumMod val="60000"/>
                </a:schemeClr>
              </a:gs>
            </a:gsLst>
            <a:lin ang="8100000" scaled="1"/>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3794" name="Rectangle 2">
            <a:extLst>
              <a:ext uri="{FF2B5EF4-FFF2-40B4-BE49-F238E27FC236}">
                <a16:creationId xmlns:a16="http://schemas.microsoft.com/office/drawing/2014/main" id="{1B9A195F-500C-41E2-82C7-786E258F28C2}"/>
              </a:ext>
            </a:extLst>
          </p:cNvPr>
          <p:cNvSpPr>
            <a:spLocks noGrp="1"/>
          </p:cNvSpPr>
          <p:nvPr>
            <p:ph type="title"/>
          </p:nvPr>
        </p:nvSpPr>
        <p:spPr>
          <a:xfrm>
            <a:off x="514351" y="685800"/>
            <a:ext cx="2536460" cy="4846967"/>
          </a:xfrm>
        </p:spPr>
        <p:txBody>
          <a:bodyPr>
            <a:normAutofit/>
          </a:bodyPr>
          <a:lstStyle/>
          <a:p>
            <a:pPr eaLnBrk="1" hangingPunct="1"/>
            <a:r>
              <a:rPr lang="en-US" altLang="en-US" sz="3300" dirty="0">
                <a:solidFill>
                  <a:srgbClr val="FFFFFF"/>
                </a:solidFill>
              </a:rPr>
              <a:t>Court Clinic Evaluations</a:t>
            </a:r>
          </a:p>
        </p:txBody>
      </p:sp>
      <p:sp>
        <p:nvSpPr>
          <p:cNvPr id="33795" name="Rectangle 3">
            <a:extLst>
              <a:ext uri="{FF2B5EF4-FFF2-40B4-BE49-F238E27FC236}">
                <a16:creationId xmlns:a16="http://schemas.microsoft.com/office/drawing/2014/main" id="{59503D4E-5409-4031-9A07-7E6FB98EC1F5}"/>
              </a:ext>
            </a:extLst>
          </p:cNvPr>
          <p:cNvSpPr>
            <a:spLocks noGrp="1"/>
          </p:cNvSpPr>
          <p:nvPr>
            <p:ph sz="quarter" idx="13"/>
          </p:nvPr>
        </p:nvSpPr>
        <p:spPr>
          <a:xfrm>
            <a:off x="3833914" y="438486"/>
            <a:ext cx="4476466" cy="5276514"/>
          </a:xfrm>
        </p:spPr>
        <p:txBody>
          <a:bodyPr>
            <a:normAutofit fontScale="55000" lnSpcReduction="20000"/>
          </a:bodyPr>
          <a:lstStyle/>
          <a:p>
            <a:pPr eaLnBrk="1" hangingPunct="1"/>
            <a:endParaRPr lang="en-US" altLang="en-US" dirty="0"/>
          </a:p>
          <a:p>
            <a:pPr eaLnBrk="1" hangingPunct="1"/>
            <a:endParaRPr lang="en-US" altLang="en-US" dirty="0"/>
          </a:p>
          <a:p>
            <a:pPr marL="0" indent="0" eaLnBrk="1" hangingPunct="1">
              <a:buNone/>
            </a:pPr>
            <a:endParaRPr lang="en-US" altLang="en-US" dirty="0"/>
          </a:p>
          <a:p>
            <a:pPr marL="0" indent="0" eaLnBrk="1" hangingPunct="1">
              <a:buNone/>
            </a:pPr>
            <a:r>
              <a:rPr lang="en-US" altLang="en-US" sz="3200" dirty="0"/>
              <a:t>WM Provider: BHN</a:t>
            </a:r>
          </a:p>
          <a:p>
            <a:pPr marL="0" indent="0">
              <a:buNone/>
            </a:pPr>
            <a:endParaRPr lang="en-US" altLang="en-US" sz="3200" dirty="0"/>
          </a:p>
          <a:p>
            <a:pPr marL="0" indent="0">
              <a:buNone/>
            </a:pPr>
            <a:r>
              <a:rPr lang="en-US" altLang="en-US" sz="3200" dirty="0"/>
              <a:t>Evaluations are completed by:</a:t>
            </a:r>
          </a:p>
          <a:p>
            <a:r>
              <a:rPr lang="en-US" altLang="en-US" sz="3200" dirty="0"/>
              <a:t> DFP’s (Designated forensic professionals) </a:t>
            </a:r>
          </a:p>
          <a:p>
            <a:r>
              <a:rPr lang="en-US" altLang="en-US" sz="3200" dirty="0"/>
              <a:t> QSW’s (Qualified social workers)</a:t>
            </a:r>
          </a:p>
          <a:p>
            <a:endParaRPr lang="en-US" altLang="en-US" sz="3200" dirty="0"/>
          </a:p>
          <a:p>
            <a:r>
              <a:rPr lang="en-US" altLang="en-US" sz="3200" dirty="0"/>
              <a:t>CJCC (Certified Juvenile court Clinicians)</a:t>
            </a:r>
          </a:p>
          <a:p>
            <a:endParaRPr lang="en-US" altLang="en-US" sz="3200" dirty="0"/>
          </a:p>
          <a:p>
            <a:pPr marL="0" indent="0">
              <a:buNone/>
            </a:pPr>
            <a:r>
              <a:rPr lang="en-US" altLang="en-US" sz="3200" dirty="0"/>
              <a:t>12e’s turn into 12a’s at court.</a:t>
            </a:r>
          </a:p>
          <a:p>
            <a:pPr marL="0" indent="0" eaLnBrk="1" hangingPunct="1">
              <a:buNone/>
            </a:pPr>
            <a:endParaRPr lang="en-US" altLang="en-US" dirty="0"/>
          </a:p>
          <a:p>
            <a:pPr eaLnBrk="1" hangingPunct="1"/>
            <a:endParaRPr lang="en-US" altLang="en-US" dirty="0"/>
          </a:p>
          <a:p>
            <a:pPr eaLnBrk="1" hangingPunct="1"/>
            <a:endParaRPr lang="en-US" alt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08F7C6E5-48F6-4802-A35D-8108743DCD6F}"/>
              </a:ext>
            </a:extLst>
          </p:cNvPr>
          <p:cNvSpPr>
            <a:spLocks noGrp="1"/>
          </p:cNvSpPr>
          <p:nvPr>
            <p:ph type="title"/>
          </p:nvPr>
        </p:nvSpPr>
        <p:spPr>
          <a:xfrm>
            <a:off x="304800" y="228600"/>
            <a:ext cx="6907213" cy="1147763"/>
          </a:xfrm>
        </p:spPr>
        <p:txBody>
          <a:bodyPr/>
          <a:lstStyle/>
          <a:p>
            <a:r>
              <a:rPr lang="en-US" altLang="en-US" sz="3600" dirty="0"/>
              <a:t>Types of WM Court Ordered Evaluations Completed, FY 23</a:t>
            </a:r>
          </a:p>
        </p:txBody>
      </p:sp>
      <p:graphicFrame>
        <p:nvGraphicFramePr>
          <p:cNvPr id="2" name="Chart 1">
            <a:extLst>
              <a:ext uri="{FF2B5EF4-FFF2-40B4-BE49-F238E27FC236}">
                <a16:creationId xmlns:a16="http://schemas.microsoft.com/office/drawing/2014/main" id="{DB5A749C-E3DD-7DBF-E9CA-31A83DA6AD4D}"/>
              </a:ext>
            </a:extLst>
          </p:cNvPr>
          <p:cNvGraphicFramePr>
            <a:graphicFrameLocks/>
          </p:cNvGraphicFramePr>
          <p:nvPr>
            <p:extLst>
              <p:ext uri="{D42A27DB-BD31-4B8C-83A1-F6EECF244321}">
                <p14:modId xmlns:p14="http://schemas.microsoft.com/office/powerpoint/2010/main" val="1253421076"/>
              </p:ext>
            </p:extLst>
          </p:nvPr>
        </p:nvGraphicFramePr>
        <p:xfrm>
          <a:off x="304801" y="1676400"/>
          <a:ext cx="8305800" cy="47244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0AF975D9-56C7-4C17-B26B-0907A160B4CF}"/>
              </a:ext>
            </a:extLst>
          </p:cNvPr>
          <p:cNvSpPr>
            <a:spLocks noGrp="1"/>
          </p:cNvSpPr>
          <p:nvPr>
            <p:ph type="title"/>
          </p:nvPr>
        </p:nvSpPr>
        <p:spPr/>
        <p:txBody>
          <a:bodyPr/>
          <a:lstStyle/>
          <a:p>
            <a:pPr eaLnBrk="1" hangingPunct="1"/>
            <a:r>
              <a:rPr lang="en-US" altLang="en-US" sz="4000"/>
              <a:t>MGL Chapter 123, </a:t>
            </a:r>
            <a:r>
              <a:rPr lang="en-US" altLang="en-US"/>
              <a:t>§</a:t>
            </a:r>
            <a:r>
              <a:rPr lang="en-US" altLang="en-US" sz="4000"/>
              <a:t>15a and </a:t>
            </a:r>
            <a:r>
              <a:rPr lang="en-US" altLang="en-US"/>
              <a:t>§</a:t>
            </a:r>
            <a:r>
              <a:rPr lang="en-US" altLang="en-US" sz="4000"/>
              <a:t>15b</a:t>
            </a:r>
          </a:p>
        </p:txBody>
      </p:sp>
      <p:sp>
        <p:nvSpPr>
          <p:cNvPr id="37891" name="Rectangle 3">
            <a:extLst>
              <a:ext uri="{FF2B5EF4-FFF2-40B4-BE49-F238E27FC236}">
                <a16:creationId xmlns:a16="http://schemas.microsoft.com/office/drawing/2014/main" id="{6DC30DBC-AEC3-4EF8-8E88-7F0BA2FDA830}"/>
              </a:ext>
            </a:extLst>
          </p:cNvPr>
          <p:cNvSpPr>
            <a:spLocks noGrp="1"/>
          </p:cNvSpPr>
          <p:nvPr>
            <p:ph sz="quarter" idx="13"/>
          </p:nvPr>
        </p:nvSpPr>
        <p:spPr>
          <a:xfrm>
            <a:off x="609600" y="2133600"/>
            <a:ext cx="8088313" cy="4195763"/>
          </a:xfrm>
        </p:spPr>
        <p:txBody>
          <a:bodyPr/>
          <a:lstStyle/>
          <a:p>
            <a:pPr eaLnBrk="1" hangingPunct="1"/>
            <a:r>
              <a:rPr lang="en-US" altLang="en-US" sz="2800" b="1"/>
              <a:t>§15a screening</a:t>
            </a:r>
            <a:r>
              <a:rPr lang="en-US" altLang="en-US" sz="2800"/>
              <a:t>– Outpatient Competency to Stand Trial (CST) or Criminal Responsibility (CR) evaluations</a:t>
            </a:r>
          </a:p>
          <a:p>
            <a:pPr eaLnBrk="1" hangingPunct="1">
              <a:buFont typeface="Wingdings" panose="05000000000000000000" pitchFamily="2" charset="2"/>
              <a:buNone/>
            </a:pPr>
            <a:endParaRPr lang="en-US" altLang="en-US" sz="2800"/>
          </a:p>
          <a:p>
            <a:pPr eaLnBrk="1" hangingPunct="1"/>
            <a:r>
              <a:rPr lang="en-US" altLang="en-US" sz="2800" b="1"/>
              <a:t>§15b – Inpatient Commitment</a:t>
            </a:r>
            <a:r>
              <a:rPr lang="en-US" altLang="en-US" sz="2800"/>
              <a:t> for evaluation purposes (CST and/or CR) – 20 to 40 days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sp>
        <p:nvSpPr>
          <p:cNvPr id="39943" name="Freeform: Shape 39942">
            <a:extLst>
              <a:ext uri="{FF2B5EF4-FFF2-40B4-BE49-F238E27FC236}">
                <a16:creationId xmlns:a16="http://schemas.microsoft.com/office/drawing/2014/main" id="{1C1CD6AA-C6A5-4977-A468-8B03371D17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7999"/>
          </a:xfrm>
          <a:custGeom>
            <a:avLst/>
            <a:gdLst>
              <a:gd name="connsiteX0" fmla="*/ 3 w 11647715"/>
              <a:gd name="connsiteY0" fmla="*/ 0 h 2634343"/>
              <a:gd name="connsiteX1" fmla="*/ 11647715 w 11647715"/>
              <a:gd name="connsiteY1" fmla="*/ 0 h 2634343"/>
              <a:gd name="connsiteX2" fmla="*/ 11647715 w 11647715"/>
              <a:gd name="connsiteY2" fmla="*/ 2634343 h 2634343"/>
              <a:gd name="connsiteX3" fmla="*/ 3 w 11647715"/>
              <a:gd name="connsiteY3" fmla="*/ 2634343 h 2634343"/>
              <a:gd name="connsiteX4" fmla="*/ 3 w 11647715"/>
              <a:gd name="connsiteY4" fmla="*/ 1533667 h 2634343"/>
              <a:gd name="connsiteX5" fmla="*/ 0 w 11647715"/>
              <a:gd name="connsiteY5" fmla="*/ 1533667 h 2634343"/>
              <a:gd name="connsiteX6" fmla="*/ 0 w 11647715"/>
              <a:gd name="connsiteY6" fmla="*/ 980400 h 2634343"/>
              <a:gd name="connsiteX7" fmla="*/ 3 w 11647715"/>
              <a:gd name="connsiteY7" fmla="*/ 980400 h 263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47715" h="2634343">
                <a:moveTo>
                  <a:pt x="3" y="0"/>
                </a:moveTo>
                <a:lnTo>
                  <a:pt x="11647715" y="0"/>
                </a:lnTo>
                <a:lnTo>
                  <a:pt x="11647715" y="2634343"/>
                </a:lnTo>
                <a:lnTo>
                  <a:pt x="3" y="2634343"/>
                </a:lnTo>
                <a:lnTo>
                  <a:pt x="3" y="1533667"/>
                </a:lnTo>
                <a:lnTo>
                  <a:pt x="0" y="1533667"/>
                </a:lnTo>
                <a:lnTo>
                  <a:pt x="0" y="980400"/>
                </a:lnTo>
                <a:lnTo>
                  <a:pt x="3" y="980400"/>
                </a:lnTo>
                <a:close/>
              </a:path>
            </a:pathLst>
          </a:custGeom>
          <a:gradFill flip="none" rotWithShape="1">
            <a:gsLst>
              <a:gs pos="46000">
                <a:schemeClr val="accent6">
                  <a:lumMod val="89000"/>
                </a:schemeClr>
              </a:gs>
              <a:gs pos="81000">
                <a:srgbClr val="231F21"/>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39945" name="Freeform: Shape 39944">
            <a:extLst>
              <a:ext uri="{FF2B5EF4-FFF2-40B4-BE49-F238E27FC236}">
                <a16:creationId xmlns:a16="http://schemas.microsoft.com/office/drawing/2014/main" id="{A601F395-3079-4179-84BA-6654D9F825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599" y="643467"/>
            <a:ext cx="8178800" cy="5571066"/>
          </a:xfrm>
          <a:custGeom>
            <a:avLst/>
            <a:gdLst>
              <a:gd name="connsiteX0" fmla="*/ 0 w 8130198"/>
              <a:gd name="connsiteY0" fmla="*/ 0 h 6857999"/>
              <a:gd name="connsiteX1" fmla="*/ 7241014 w 8130198"/>
              <a:gd name="connsiteY1" fmla="*/ 0 h 6857999"/>
              <a:gd name="connsiteX2" fmla="*/ 8130198 w 8130198"/>
              <a:gd name="connsiteY2" fmla="*/ 0 h 6857999"/>
              <a:gd name="connsiteX3" fmla="*/ 8130198 w 8130198"/>
              <a:gd name="connsiteY3" fmla="*/ 6857999 h 6857999"/>
              <a:gd name="connsiteX4" fmla="*/ 0 w 8130198"/>
              <a:gd name="connsiteY4" fmla="*/ 6857999 h 6857999"/>
              <a:gd name="connsiteX5" fmla="*/ 0 w 8130198"/>
              <a:gd name="connsiteY5" fmla="*/ 63753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30198" h="6857999">
                <a:moveTo>
                  <a:pt x="0" y="0"/>
                </a:moveTo>
                <a:lnTo>
                  <a:pt x="7241014" y="0"/>
                </a:lnTo>
                <a:lnTo>
                  <a:pt x="8130198" y="0"/>
                </a:lnTo>
                <a:lnTo>
                  <a:pt x="8130198" y="6857999"/>
                </a:lnTo>
                <a:lnTo>
                  <a:pt x="0" y="6857999"/>
                </a:lnTo>
                <a:lnTo>
                  <a:pt x="0" y="6375361"/>
                </a:lnTo>
                <a:close/>
              </a:path>
            </a:pathLst>
          </a:custGeom>
          <a:ln w="50800" cap="sq">
            <a:noFill/>
            <a:miter lim="800000"/>
          </a:ln>
          <a:effectLst>
            <a:outerShdw blurRad="101600" dist="152400" dir="4380000" algn="t" rotWithShape="0">
              <a:prstClr val="black">
                <a:alpha val="43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9938" name="Rectangle 2">
            <a:extLst>
              <a:ext uri="{FF2B5EF4-FFF2-40B4-BE49-F238E27FC236}">
                <a16:creationId xmlns:a16="http://schemas.microsoft.com/office/drawing/2014/main" id="{653BD7D7-9D8D-4761-8B15-0ABF9EE1CAD5}"/>
              </a:ext>
            </a:extLst>
          </p:cNvPr>
          <p:cNvSpPr>
            <a:spLocks noGrp="1"/>
          </p:cNvSpPr>
          <p:nvPr>
            <p:ph type="title"/>
          </p:nvPr>
        </p:nvSpPr>
        <p:spPr>
          <a:xfrm>
            <a:off x="965199" y="1061660"/>
            <a:ext cx="7213600" cy="1043108"/>
          </a:xfrm>
        </p:spPr>
        <p:txBody>
          <a:bodyPr>
            <a:normAutofit/>
          </a:bodyPr>
          <a:lstStyle/>
          <a:p>
            <a:pPr algn="ctr" eaLnBrk="1" hangingPunct="1"/>
            <a:r>
              <a:rPr lang="en-US" altLang="en-US" sz="3300">
                <a:solidFill>
                  <a:schemeClr val="tx1">
                    <a:lumMod val="85000"/>
                    <a:lumOff val="15000"/>
                  </a:schemeClr>
                </a:solidFill>
              </a:rPr>
              <a:t>Legal Basis For Competency to Stand Trial</a:t>
            </a:r>
          </a:p>
        </p:txBody>
      </p:sp>
      <p:sp>
        <p:nvSpPr>
          <p:cNvPr id="22531" name="Rectangle 3">
            <a:extLst>
              <a:ext uri="{FF2B5EF4-FFF2-40B4-BE49-F238E27FC236}">
                <a16:creationId xmlns:a16="http://schemas.microsoft.com/office/drawing/2014/main" id="{065D463F-5B51-475F-BA4F-6D3599A7B721}"/>
              </a:ext>
            </a:extLst>
          </p:cNvPr>
          <p:cNvSpPr>
            <a:spLocks noGrp="1" noChangeArrowheads="1"/>
          </p:cNvSpPr>
          <p:nvPr>
            <p:ph sz="quarter" idx="13"/>
          </p:nvPr>
        </p:nvSpPr>
        <p:spPr>
          <a:xfrm>
            <a:off x="965199" y="2226681"/>
            <a:ext cx="7213600" cy="3586290"/>
          </a:xfrm>
        </p:spPr>
        <p:txBody>
          <a:bodyPr>
            <a:normAutofit/>
          </a:bodyPr>
          <a:lstStyle/>
          <a:p>
            <a:pPr marL="0" indent="0" eaLnBrk="1" hangingPunct="1">
              <a:buNone/>
              <a:defRPr/>
            </a:pPr>
            <a:r>
              <a:rPr lang="en-US" altLang="en-US" dirty="0">
                <a:solidFill>
                  <a:schemeClr val="tx1">
                    <a:lumMod val="95000"/>
                    <a:lumOff val="5000"/>
                  </a:schemeClr>
                </a:solidFill>
              </a:rPr>
              <a:t>In Massachusetts, a defendant is found competent to stand trial if he has "sufficient present ability to consult with his lawyer with a reasonable degree of rational understanding, and if he has a rational as well as factual understanding of the proceedings against him" </a:t>
            </a:r>
          </a:p>
          <a:p>
            <a:pPr marL="0" indent="0" eaLnBrk="1" hangingPunct="1">
              <a:buFont typeface="Wingdings 3" panose="05040102010807070707" pitchFamily="18" charset="2"/>
              <a:buNone/>
              <a:defRPr/>
            </a:pPr>
            <a:r>
              <a:rPr lang="en-US" altLang="en-US" dirty="0">
                <a:solidFill>
                  <a:schemeClr val="tx1">
                    <a:lumMod val="95000"/>
                    <a:lumOff val="5000"/>
                  </a:schemeClr>
                </a:solidFill>
              </a:rPr>
              <a:t>	(</a:t>
            </a:r>
            <a:r>
              <a:rPr lang="en-US" altLang="en-US" i="1" dirty="0">
                <a:solidFill>
                  <a:schemeClr val="tx1">
                    <a:lumMod val="95000"/>
                    <a:lumOff val="5000"/>
                  </a:schemeClr>
                </a:solidFill>
              </a:rPr>
              <a:t>Commonwealth v. </a:t>
            </a:r>
            <a:r>
              <a:rPr lang="en-US" altLang="en-US" i="1" dirty="0" err="1">
                <a:solidFill>
                  <a:schemeClr val="tx1">
                    <a:lumMod val="95000"/>
                    <a:lumOff val="5000"/>
                  </a:schemeClr>
                </a:solidFill>
              </a:rPr>
              <a:t>Vailes</a:t>
            </a:r>
            <a:r>
              <a:rPr lang="en-US" altLang="en-US" i="1" dirty="0">
                <a:solidFill>
                  <a:schemeClr val="tx1">
                    <a:lumMod val="95000"/>
                    <a:lumOff val="5000"/>
                  </a:schemeClr>
                </a:solidFill>
              </a:rPr>
              <a:t>, 1971</a:t>
            </a:r>
            <a:r>
              <a:rPr lang="en-US" altLang="en-US" dirty="0">
                <a:solidFill>
                  <a:schemeClr val="tx1">
                    <a:lumMod val="95000"/>
                    <a:lumOff val="5000"/>
                  </a:schemeClr>
                </a:solidFill>
              </a:rPr>
              <a:t>)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41993" name="Picture 41992">
            <a:extLst>
              <a:ext uri="{FF2B5EF4-FFF2-40B4-BE49-F238E27FC236}">
                <a16:creationId xmlns:a16="http://schemas.microsoft.com/office/drawing/2014/main" id="{05C90836-5ADB-4D63-A39D-D9BC0E10B49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41995" name="Rectangle 41994">
            <a:extLst>
              <a:ext uri="{FF2B5EF4-FFF2-40B4-BE49-F238E27FC236}">
                <a16:creationId xmlns:a16="http://schemas.microsoft.com/office/drawing/2014/main" id="{EC076BC1-44A9-43BA-9FA0-93D9F5636F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984964"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1997" name="Freeform 9">
            <a:extLst>
              <a:ext uri="{FF2B5EF4-FFF2-40B4-BE49-F238E27FC236}">
                <a16:creationId xmlns:a16="http://schemas.microsoft.com/office/drawing/2014/main" id="{10EBC408-9E16-4483-93FA-BB4E0D06D0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047" y="0"/>
            <a:ext cx="8829967"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txBody>
          <a:bodyPr/>
          <a:lstStyle/>
          <a:p>
            <a:endParaRPr lang="en-US"/>
          </a:p>
        </p:txBody>
      </p:sp>
      <p:sp>
        <p:nvSpPr>
          <p:cNvPr id="41999" name="Rectangle 41998">
            <a:extLst>
              <a:ext uri="{FF2B5EF4-FFF2-40B4-BE49-F238E27FC236}">
                <a16:creationId xmlns:a16="http://schemas.microsoft.com/office/drawing/2014/main" id="{1DAA8918-7760-46BA-B19F-9818085CB7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3490722" cy="6380796"/>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1986" name="Title 1">
            <a:extLst>
              <a:ext uri="{FF2B5EF4-FFF2-40B4-BE49-F238E27FC236}">
                <a16:creationId xmlns:a16="http://schemas.microsoft.com/office/drawing/2014/main" id="{41199FDB-942A-4609-BDEA-C9DDD2C9575D}"/>
              </a:ext>
            </a:extLst>
          </p:cNvPr>
          <p:cNvSpPr>
            <a:spLocks noGrp="1"/>
          </p:cNvSpPr>
          <p:nvPr>
            <p:ph type="title"/>
          </p:nvPr>
        </p:nvSpPr>
        <p:spPr>
          <a:xfrm>
            <a:off x="514351" y="685800"/>
            <a:ext cx="2536460" cy="4846967"/>
          </a:xfrm>
        </p:spPr>
        <p:txBody>
          <a:bodyPr>
            <a:normAutofit/>
          </a:bodyPr>
          <a:lstStyle/>
          <a:p>
            <a:r>
              <a:rPr lang="en-US" altLang="en-US" sz="3300">
                <a:solidFill>
                  <a:srgbClr val="FFFFFF"/>
                </a:solidFill>
              </a:rPr>
              <a:t>Why Does Competency Matter?</a:t>
            </a:r>
          </a:p>
        </p:txBody>
      </p:sp>
      <p:graphicFrame>
        <p:nvGraphicFramePr>
          <p:cNvPr id="41989" name="Content Placeholder 2">
            <a:extLst>
              <a:ext uri="{FF2B5EF4-FFF2-40B4-BE49-F238E27FC236}">
                <a16:creationId xmlns:a16="http://schemas.microsoft.com/office/drawing/2014/main" id="{0976BEC0-4463-DD6D-F813-FCF9B5BD8EAC}"/>
              </a:ext>
            </a:extLst>
          </p:cNvPr>
          <p:cNvGraphicFramePr>
            <a:graphicFrameLocks noGrp="1"/>
          </p:cNvGraphicFramePr>
          <p:nvPr>
            <p:ph sz="quarter" idx="13"/>
            <p:extLst>
              <p:ext uri="{D42A27DB-BD31-4B8C-83A1-F6EECF244321}">
                <p14:modId xmlns:p14="http://schemas.microsoft.com/office/powerpoint/2010/main" val="1533810275"/>
              </p:ext>
            </p:extLst>
          </p:nvPr>
        </p:nvGraphicFramePr>
        <p:xfrm>
          <a:off x="3970581" y="685800"/>
          <a:ext cx="4319742" cy="484696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0A9C49B-76D8-4E9B-B430-D1ADF40F1CF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10" name="Rectangle 9">
            <a:extLst>
              <a:ext uri="{FF2B5EF4-FFF2-40B4-BE49-F238E27FC236}">
                <a16:creationId xmlns:a16="http://schemas.microsoft.com/office/drawing/2014/main" id="{F88A5712-2FE0-4DD4-BDC6-099EA378A0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984964"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 name="Freeform 9">
            <a:extLst>
              <a:ext uri="{FF2B5EF4-FFF2-40B4-BE49-F238E27FC236}">
                <a16:creationId xmlns:a16="http://schemas.microsoft.com/office/drawing/2014/main" id="{448E5503-E0F8-4B94-81A3-B1FA57623E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047" y="0"/>
            <a:ext cx="8829967"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txBody>
          <a:bodyPr/>
          <a:lstStyle/>
          <a:p>
            <a:endParaRPr lang="en-US"/>
          </a:p>
        </p:txBody>
      </p:sp>
      <p:sp>
        <p:nvSpPr>
          <p:cNvPr id="14" name="Rectangle 13">
            <a:extLst>
              <a:ext uri="{FF2B5EF4-FFF2-40B4-BE49-F238E27FC236}">
                <a16:creationId xmlns:a16="http://schemas.microsoft.com/office/drawing/2014/main" id="{CE54F896-85E7-4403-9E37-1B004731F8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3490722" cy="6380796"/>
          </a:xfrm>
          <a:prstGeom prst="rect">
            <a:avLst/>
          </a:prstGeom>
          <a:gradFill flip="none" rotWithShape="1">
            <a:gsLst>
              <a:gs pos="34000">
                <a:schemeClr val="accent1"/>
              </a:gs>
              <a:gs pos="100000">
                <a:schemeClr val="accent1">
                  <a:lumMod val="60000"/>
                </a:schemeClr>
              </a:gs>
            </a:gsLst>
            <a:lin ang="8100000" scaled="1"/>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A3348C89-F830-6F6F-FC4B-A6175F8E6EA6}"/>
              </a:ext>
            </a:extLst>
          </p:cNvPr>
          <p:cNvSpPr>
            <a:spLocks noGrp="1"/>
          </p:cNvSpPr>
          <p:nvPr>
            <p:ph type="title"/>
          </p:nvPr>
        </p:nvSpPr>
        <p:spPr>
          <a:xfrm>
            <a:off x="514351" y="685800"/>
            <a:ext cx="2536460" cy="4846967"/>
          </a:xfrm>
        </p:spPr>
        <p:txBody>
          <a:bodyPr>
            <a:normAutofit/>
          </a:bodyPr>
          <a:lstStyle/>
          <a:p>
            <a:r>
              <a:rPr lang="en-US" sz="4200">
                <a:solidFill>
                  <a:srgbClr val="FFFFFF"/>
                </a:solidFill>
              </a:rPr>
              <a:t>DMH Forensic services overview</a:t>
            </a:r>
          </a:p>
        </p:txBody>
      </p:sp>
      <p:sp>
        <p:nvSpPr>
          <p:cNvPr id="3" name="Content Placeholder 2">
            <a:extLst>
              <a:ext uri="{FF2B5EF4-FFF2-40B4-BE49-F238E27FC236}">
                <a16:creationId xmlns:a16="http://schemas.microsoft.com/office/drawing/2014/main" id="{5A74159F-709A-0DD1-0D0B-5A6D63B2543B}"/>
              </a:ext>
            </a:extLst>
          </p:cNvPr>
          <p:cNvSpPr>
            <a:spLocks noGrp="1"/>
          </p:cNvSpPr>
          <p:nvPr>
            <p:ph sz="quarter" idx="13"/>
          </p:nvPr>
        </p:nvSpPr>
        <p:spPr>
          <a:xfrm>
            <a:off x="3833914" y="685800"/>
            <a:ext cx="4476466" cy="4688785"/>
          </a:xfrm>
        </p:spPr>
        <p:txBody>
          <a:bodyPr>
            <a:normAutofit/>
          </a:bodyPr>
          <a:lstStyle/>
          <a:p>
            <a:r>
              <a:rPr lang="en-US" dirty="0"/>
              <a:t>Jail/Arrest diversion Programs (CIT/CO-Response)</a:t>
            </a:r>
          </a:p>
          <a:p>
            <a:r>
              <a:rPr lang="en-US" dirty="0"/>
              <a:t>Court Clinics and court-ordered evaluations</a:t>
            </a:r>
          </a:p>
          <a:p>
            <a:r>
              <a:rPr lang="en-US" dirty="0"/>
              <a:t>Inpatient Forensic  and other Specialized Evaluations*</a:t>
            </a:r>
          </a:p>
          <a:p>
            <a:r>
              <a:rPr lang="en-US" dirty="0"/>
              <a:t>Specialty court services</a:t>
            </a:r>
          </a:p>
          <a:p>
            <a:r>
              <a:rPr lang="en-US" dirty="0"/>
              <a:t>Forensic Transition Team (FTT)*</a:t>
            </a:r>
          </a:p>
          <a:p>
            <a:endParaRPr lang="en-US" dirty="0"/>
          </a:p>
          <a:p>
            <a:endParaRPr lang="en-US" dirty="0"/>
          </a:p>
        </p:txBody>
      </p:sp>
    </p:spTree>
    <p:extLst>
      <p:ext uri="{BB962C8B-B14F-4D97-AF65-F5344CB8AC3E}">
        <p14:creationId xmlns:p14="http://schemas.microsoft.com/office/powerpoint/2010/main" val="22378618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34B6F8FF-7A28-4F4B-B561-9B1B8C6E5D66}"/>
              </a:ext>
            </a:extLst>
          </p:cNvPr>
          <p:cNvSpPr>
            <a:spLocks noGrp="1"/>
          </p:cNvSpPr>
          <p:nvPr>
            <p:ph type="title"/>
          </p:nvPr>
        </p:nvSpPr>
        <p:spPr/>
        <p:txBody>
          <a:bodyPr/>
          <a:lstStyle/>
          <a:p>
            <a:pPr eaLnBrk="1" hangingPunct="1"/>
            <a:r>
              <a:rPr lang="en-US" altLang="en-US"/>
              <a:t>CST and CR Timelines</a:t>
            </a:r>
          </a:p>
        </p:txBody>
      </p:sp>
      <p:graphicFrame>
        <p:nvGraphicFramePr>
          <p:cNvPr id="44037" name="Rectangle 3">
            <a:extLst>
              <a:ext uri="{FF2B5EF4-FFF2-40B4-BE49-F238E27FC236}">
                <a16:creationId xmlns:a16="http://schemas.microsoft.com/office/drawing/2014/main" id="{71DD33EB-6EFA-A3A0-1404-6F35055C4FA6}"/>
              </a:ext>
            </a:extLst>
          </p:cNvPr>
          <p:cNvGraphicFramePr>
            <a:graphicFrameLocks noGrp="1"/>
          </p:cNvGraphicFramePr>
          <p:nvPr>
            <p:ph sz="quarter" idx="13"/>
          </p:nvPr>
        </p:nvGraphicFramePr>
        <p:xfrm>
          <a:off x="827088" y="2052638"/>
          <a:ext cx="7859712" cy="41957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46089" name="Picture 46088">
            <a:extLst>
              <a:ext uri="{FF2B5EF4-FFF2-40B4-BE49-F238E27FC236}">
                <a16:creationId xmlns:a16="http://schemas.microsoft.com/office/drawing/2014/main" id="{05C90836-5ADB-4D63-A39D-D9BC0E10B49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46091" name="Rectangle 46090">
            <a:extLst>
              <a:ext uri="{FF2B5EF4-FFF2-40B4-BE49-F238E27FC236}">
                <a16:creationId xmlns:a16="http://schemas.microsoft.com/office/drawing/2014/main" id="{EC076BC1-44A9-43BA-9FA0-93D9F5636F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984964"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6093" name="Freeform 9">
            <a:extLst>
              <a:ext uri="{FF2B5EF4-FFF2-40B4-BE49-F238E27FC236}">
                <a16:creationId xmlns:a16="http://schemas.microsoft.com/office/drawing/2014/main" id="{10EBC408-9E16-4483-93FA-BB4E0D06D0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047" y="0"/>
            <a:ext cx="8829967"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txBody>
          <a:bodyPr/>
          <a:lstStyle/>
          <a:p>
            <a:endParaRPr lang="en-US"/>
          </a:p>
        </p:txBody>
      </p:sp>
      <p:sp>
        <p:nvSpPr>
          <p:cNvPr id="46095" name="Rectangle 46094">
            <a:extLst>
              <a:ext uri="{FF2B5EF4-FFF2-40B4-BE49-F238E27FC236}">
                <a16:creationId xmlns:a16="http://schemas.microsoft.com/office/drawing/2014/main" id="{1DAA8918-7760-46BA-B19F-9818085CB7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3490722" cy="6380796"/>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6082" name="Rectangle 2">
            <a:extLst>
              <a:ext uri="{FF2B5EF4-FFF2-40B4-BE49-F238E27FC236}">
                <a16:creationId xmlns:a16="http://schemas.microsoft.com/office/drawing/2014/main" id="{22D8FEF2-1318-4792-8138-D37644E1807D}"/>
              </a:ext>
            </a:extLst>
          </p:cNvPr>
          <p:cNvSpPr>
            <a:spLocks noGrp="1"/>
          </p:cNvSpPr>
          <p:nvPr>
            <p:ph type="title"/>
          </p:nvPr>
        </p:nvSpPr>
        <p:spPr>
          <a:xfrm>
            <a:off x="514351" y="685800"/>
            <a:ext cx="2536460" cy="4846967"/>
          </a:xfrm>
        </p:spPr>
        <p:txBody>
          <a:bodyPr>
            <a:normAutofit/>
          </a:bodyPr>
          <a:lstStyle/>
          <a:p>
            <a:pPr eaLnBrk="1" hangingPunct="1"/>
            <a:r>
              <a:rPr lang="en-US" altLang="en-US" sz="4200">
                <a:solidFill>
                  <a:srgbClr val="FFFFFF"/>
                </a:solidFill>
              </a:rPr>
              <a:t>NGI: Not Guilty By Reason of Insanity</a:t>
            </a:r>
          </a:p>
        </p:txBody>
      </p:sp>
      <p:graphicFrame>
        <p:nvGraphicFramePr>
          <p:cNvPr id="46085" name="Rectangle 3">
            <a:extLst>
              <a:ext uri="{FF2B5EF4-FFF2-40B4-BE49-F238E27FC236}">
                <a16:creationId xmlns:a16="http://schemas.microsoft.com/office/drawing/2014/main" id="{6D342F7A-1A81-17F9-0202-4E0159E31038}"/>
              </a:ext>
            </a:extLst>
          </p:cNvPr>
          <p:cNvGraphicFramePr>
            <a:graphicFrameLocks noGrp="1"/>
          </p:cNvGraphicFramePr>
          <p:nvPr>
            <p:ph sz="quarter" idx="13"/>
            <p:extLst>
              <p:ext uri="{D42A27DB-BD31-4B8C-83A1-F6EECF244321}">
                <p14:modId xmlns:p14="http://schemas.microsoft.com/office/powerpoint/2010/main" val="2896375221"/>
              </p:ext>
            </p:extLst>
          </p:nvPr>
        </p:nvGraphicFramePr>
        <p:xfrm>
          <a:off x="3970581" y="685800"/>
          <a:ext cx="4319742" cy="484696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48137" name="Picture 48136">
            <a:extLst>
              <a:ext uri="{FF2B5EF4-FFF2-40B4-BE49-F238E27FC236}">
                <a16:creationId xmlns:a16="http://schemas.microsoft.com/office/drawing/2014/main" id="{05C90836-5ADB-4D63-A39D-D9BC0E10B49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48139" name="Rectangle 48138">
            <a:extLst>
              <a:ext uri="{FF2B5EF4-FFF2-40B4-BE49-F238E27FC236}">
                <a16:creationId xmlns:a16="http://schemas.microsoft.com/office/drawing/2014/main" id="{EC076BC1-44A9-43BA-9FA0-93D9F5636F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984964"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8141" name="Freeform 9">
            <a:extLst>
              <a:ext uri="{FF2B5EF4-FFF2-40B4-BE49-F238E27FC236}">
                <a16:creationId xmlns:a16="http://schemas.microsoft.com/office/drawing/2014/main" id="{10EBC408-9E16-4483-93FA-BB4E0D06D0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047" y="0"/>
            <a:ext cx="8829967"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txBody>
          <a:bodyPr/>
          <a:lstStyle/>
          <a:p>
            <a:endParaRPr lang="en-US"/>
          </a:p>
        </p:txBody>
      </p:sp>
      <p:sp>
        <p:nvSpPr>
          <p:cNvPr id="48143" name="Rectangle 48142">
            <a:extLst>
              <a:ext uri="{FF2B5EF4-FFF2-40B4-BE49-F238E27FC236}">
                <a16:creationId xmlns:a16="http://schemas.microsoft.com/office/drawing/2014/main" id="{1DAA8918-7760-46BA-B19F-9818085CB7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3490722" cy="6380796"/>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8130" name="Rectangle 2">
            <a:extLst>
              <a:ext uri="{FF2B5EF4-FFF2-40B4-BE49-F238E27FC236}">
                <a16:creationId xmlns:a16="http://schemas.microsoft.com/office/drawing/2014/main" id="{ECB7A0EE-A8B8-445C-BA33-09901B0BD50C}"/>
              </a:ext>
            </a:extLst>
          </p:cNvPr>
          <p:cNvSpPr>
            <a:spLocks noGrp="1"/>
          </p:cNvSpPr>
          <p:nvPr>
            <p:ph type="title"/>
          </p:nvPr>
        </p:nvSpPr>
        <p:spPr>
          <a:xfrm>
            <a:off x="514351" y="685800"/>
            <a:ext cx="2536460" cy="4846967"/>
          </a:xfrm>
        </p:spPr>
        <p:txBody>
          <a:bodyPr>
            <a:normAutofit/>
          </a:bodyPr>
          <a:lstStyle/>
          <a:p>
            <a:pPr eaLnBrk="1" hangingPunct="1"/>
            <a:r>
              <a:rPr lang="en-US" altLang="en-US" sz="4200">
                <a:solidFill>
                  <a:srgbClr val="FFFFFF"/>
                </a:solidFill>
              </a:rPr>
              <a:t>NGI Criteria</a:t>
            </a:r>
          </a:p>
        </p:txBody>
      </p:sp>
      <p:graphicFrame>
        <p:nvGraphicFramePr>
          <p:cNvPr id="48133" name="Rectangle 3">
            <a:extLst>
              <a:ext uri="{FF2B5EF4-FFF2-40B4-BE49-F238E27FC236}">
                <a16:creationId xmlns:a16="http://schemas.microsoft.com/office/drawing/2014/main" id="{3BAE4D7E-3FF2-BE5B-7260-B40C10E561F7}"/>
              </a:ext>
            </a:extLst>
          </p:cNvPr>
          <p:cNvGraphicFramePr>
            <a:graphicFrameLocks noGrp="1"/>
          </p:cNvGraphicFramePr>
          <p:nvPr>
            <p:ph sz="quarter" idx="13"/>
            <p:extLst>
              <p:ext uri="{D42A27DB-BD31-4B8C-83A1-F6EECF244321}">
                <p14:modId xmlns:p14="http://schemas.microsoft.com/office/powerpoint/2010/main" val="1092007204"/>
              </p:ext>
            </p:extLst>
          </p:nvPr>
        </p:nvGraphicFramePr>
        <p:xfrm>
          <a:off x="3970581" y="685800"/>
          <a:ext cx="4319742" cy="484696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sp>
        <p:nvSpPr>
          <p:cNvPr id="50184" name="Freeform: Shape 50183">
            <a:extLst>
              <a:ext uri="{FF2B5EF4-FFF2-40B4-BE49-F238E27FC236}">
                <a16:creationId xmlns:a16="http://schemas.microsoft.com/office/drawing/2014/main" id="{1C1CD6AA-C6A5-4977-A468-8B03371D17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7999"/>
          </a:xfrm>
          <a:custGeom>
            <a:avLst/>
            <a:gdLst>
              <a:gd name="connsiteX0" fmla="*/ 3 w 11647715"/>
              <a:gd name="connsiteY0" fmla="*/ 0 h 2634343"/>
              <a:gd name="connsiteX1" fmla="*/ 11647715 w 11647715"/>
              <a:gd name="connsiteY1" fmla="*/ 0 h 2634343"/>
              <a:gd name="connsiteX2" fmla="*/ 11647715 w 11647715"/>
              <a:gd name="connsiteY2" fmla="*/ 2634343 h 2634343"/>
              <a:gd name="connsiteX3" fmla="*/ 3 w 11647715"/>
              <a:gd name="connsiteY3" fmla="*/ 2634343 h 2634343"/>
              <a:gd name="connsiteX4" fmla="*/ 3 w 11647715"/>
              <a:gd name="connsiteY4" fmla="*/ 1533667 h 2634343"/>
              <a:gd name="connsiteX5" fmla="*/ 0 w 11647715"/>
              <a:gd name="connsiteY5" fmla="*/ 1533667 h 2634343"/>
              <a:gd name="connsiteX6" fmla="*/ 0 w 11647715"/>
              <a:gd name="connsiteY6" fmla="*/ 980400 h 2634343"/>
              <a:gd name="connsiteX7" fmla="*/ 3 w 11647715"/>
              <a:gd name="connsiteY7" fmla="*/ 980400 h 263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47715" h="2634343">
                <a:moveTo>
                  <a:pt x="3" y="0"/>
                </a:moveTo>
                <a:lnTo>
                  <a:pt x="11647715" y="0"/>
                </a:lnTo>
                <a:lnTo>
                  <a:pt x="11647715" y="2634343"/>
                </a:lnTo>
                <a:lnTo>
                  <a:pt x="3" y="2634343"/>
                </a:lnTo>
                <a:lnTo>
                  <a:pt x="3" y="1533667"/>
                </a:lnTo>
                <a:lnTo>
                  <a:pt x="0" y="1533667"/>
                </a:lnTo>
                <a:lnTo>
                  <a:pt x="0" y="980400"/>
                </a:lnTo>
                <a:lnTo>
                  <a:pt x="3" y="980400"/>
                </a:lnTo>
                <a:close/>
              </a:path>
            </a:pathLst>
          </a:custGeom>
          <a:gradFill flip="none" rotWithShape="1">
            <a:gsLst>
              <a:gs pos="46000">
                <a:schemeClr val="accent6">
                  <a:lumMod val="89000"/>
                </a:schemeClr>
              </a:gs>
              <a:gs pos="81000">
                <a:srgbClr val="231F21"/>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50186" name="Freeform: Shape 50185">
            <a:extLst>
              <a:ext uri="{FF2B5EF4-FFF2-40B4-BE49-F238E27FC236}">
                <a16:creationId xmlns:a16="http://schemas.microsoft.com/office/drawing/2014/main" id="{A601F395-3079-4179-84BA-6654D9F825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599" y="643467"/>
            <a:ext cx="8178800" cy="5571066"/>
          </a:xfrm>
          <a:custGeom>
            <a:avLst/>
            <a:gdLst>
              <a:gd name="connsiteX0" fmla="*/ 0 w 8130198"/>
              <a:gd name="connsiteY0" fmla="*/ 0 h 6857999"/>
              <a:gd name="connsiteX1" fmla="*/ 7241014 w 8130198"/>
              <a:gd name="connsiteY1" fmla="*/ 0 h 6857999"/>
              <a:gd name="connsiteX2" fmla="*/ 8130198 w 8130198"/>
              <a:gd name="connsiteY2" fmla="*/ 0 h 6857999"/>
              <a:gd name="connsiteX3" fmla="*/ 8130198 w 8130198"/>
              <a:gd name="connsiteY3" fmla="*/ 6857999 h 6857999"/>
              <a:gd name="connsiteX4" fmla="*/ 0 w 8130198"/>
              <a:gd name="connsiteY4" fmla="*/ 6857999 h 6857999"/>
              <a:gd name="connsiteX5" fmla="*/ 0 w 8130198"/>
              <a:gd name="connsiteY5" fmla="*/ 63753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30198" h="6857999">
                <a:moveTo>
                  <a:pt x="0" y="0"/>
                </a:moveTo>
                <a:lnTo>
                  <a:pt x="7241014" y="0"/>
                </a:lnTo>
                <a:lnTo>
                  <a:pt x="8130198" y="0"/>
                </a:lnTo>
                <a:lnTo>
                  <a:pt x="8130198" y="6857999"/>
                </a:lnTo>
                <a:lnTo>
                  <a:pt x="0" y="6857999"/>
                </a:lnTo>
                <a:lnTo>
                  <a:pt x="0" y="6375361"/>
                </a:lnTo>
                <a:close/>
              </a:path>
            </a:pathLst>
          </a:custGeom>
          <a:ln w="50800" cap="sq">
            <a:noFill/>
            <a:miter lim="800000"/>
          </a:ln>
          <a:effectLst>
            <a:outerShdw blurRad="101600" dist="152400" dir="4380000" algn="t" rotWithShape="0">
              <a:prstClr val="black">
                <a:alpha val="43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0178" name="Rectangle 2">
            <a:extLst>
              <a:ext uri="{FF2B5EF4-FFF2-40B4-BE49-F238E27FC236}">
                <a16:creationId xmlns:a16="http://schemas.microsoft.com/office/drawing/2014/main" id="{8ACAF397-E7E8-4404-A02F-7EECD8139DF8}"/>
              </a:ext>
            </a:extLst>
          </p:cNvPr>
          <p:cNvSpPr>
            <a:spLocks noGrp="1"/>
          </p:cNvSpPr>
          <p:nvPr>
            <p:ph type="title"/>
          </p:nvPr>
        </p:nvSpPr>
        <p:spPr>
          <a:xfrm>
            <a:off x="965199" y="1061660"/>
            <a:ext cx="7213600" cy="1043108"/>
          </a:xfrm>
        </p:spPr>
        <p:txBody>
          <a:bodyPr>
            <a:normAutofit/>
          </a:bodyPr>
          <a:lstStyle/>
          <a:p>
            <a:pPr algn="ctr" eaLnBrk="1" hangingPunct="1"/>
            <a:r>
              <a:rPr lang="en-US" altLang="en-US" sz="4200">
                <a:solidFill>
                  <a:schemeClr val="tx1">
                    <a:lumMod val="85000"/>
                    <a:lumOff val="15000"/>
                  </a:schemeClr>
                </a:solidFill>
              </a:rPr>
              <a:t>Forensic Hospitalization</a:t>
            </a:r>
          </a:p>
        </p:txBody>
      </p:sp>
      <p:sp>
        <p:nvSpPr>
          <p:cNvPr id="50179" name="Rectangle 3">
            <a:extLst>
              <a:ext uri="{FF2B5EF4-FFF2-40B4-BE49-F238E27FC236}">
                <a16:creationId xmlns:a16="http://schemas.microsoft.com/office/drawing/2014/main" id="{A6F4F868-CEBE-486C-BA6A-CA41EAD1F3A7}"/>
              </a:ext>
            </a:extLst>
          </p:cNvPr>
          <p:cNvSpPr>
            <a:spLocks noGrp="1"/>
          </p:cNvSpPr>
          <p:nvPr>
            <p:ph sz="quarter" idx="13"/>
          </p:nvPr>
        </p:nvSpPr>
        <p:spPr>
          <a:xfrm>
            <a:off x="965199" y="2226681"/>
            <a:ext cx="7213600" cy="3586290"/>
          </a:xfrm>
        </p:spPr>
        <p:txBody>
          <a:bodyPr>
            <a:normAutofit/>
          </a:bodyPr>
          <a:lstStyle/>
          <a:p>
            <a:pPr eaLnBrk="1" hangingPunct="1"/>
            <a:r>
              <a:rPr lang="en-US" altLang="en-US" sz="1600" dirty="0">
                <a:solidFill>
                  <a:schemeClr val="tx1">
                    <a:lumMod val="95000"/>
                    <a:lumOff val="5000"/>
                  </a:schemeClr>
                </a:solidFill>
              </a:rPr>
              <a:t>Where do people go when they are forensically hospitalized?</a:t>
            </a:r>
          </a:p>
          <a:p>
            <a:pPr eaLnBrk="1" hangingPunct="1"/>
            <a:r>
              <a:rPr lang="en-US" altLang="en-US" sz="1600" dirty="0">
                <a:solidFill>
                  <a:schemeClr val="tx1">
                    <a:lumMod val="95000"/>
                    <a:lumOff val="5000"/>
                  </a:schemeClr>
                </a:solidFill>
              </a:rPr>
              <a:t>How long are they hospitalized for?</a:t>
            </a:r>
          </a:p>
          <a:p>
            <a:pPr eaLnBrk="1" hangingPunct="1"/>
            <a:r>
              <a:rPr lang="en-US" altLang="en-US" sz="1600" dirty="0">
                <a:solidFill>
                  <a:schemeClr val="tx1">
                    <a:lumMod val="95000"/>
                    <a:lumOff val="5000"/>
                  </a:schemeClr>
                </a:solidFill>
              </a:rPr>
              <a:t>Where do they go when they complete a forensic hospitalization?</a:t>
            </a:r>
          </a:p>
          <a:p>
            <a:pPr eaLnBrk="1" hangingPunct="1"/>
            <a:r>
              <a:rPr lang="en-US" altLang="en-US" sz="1600" dirty="0">
                <a:solidFill>
                  <a:schemeClr val="tx1">
                    <a:lumMod val="95000"/>
                    <a:lumOff val="5000"/>
                  </a:schemeClr>
                </a:solidFill>
              </a:rPr>
              <a:t>Why are some MI people hospitalized after a crime, and some are not? Does that occur before or after sentencing?</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52244" name="Picture 52243">
            <a:extLst>
              <a:ext uri="{FF2B5EF4-FFF2-40B4-BE49-F238E27FC236}">
                <a16:creationId xmlns:a16="http://schemas.microsoft.com/office/drawing/2014/main" id="{05C90836-5ADB-4D63-A39D-D9BC0E10B49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52246" name="Rectangle 52245">
            <a:extLst>
              <a:ext uri="{FF2B5EF4-FFF2-40B4-BE49-F238E27FC236}">
                <a16:creationId xmlns:a16="http://schemas.microsoft.com/office/drawing/2014/main" id="{EC076BC1-44A9-43BA-9FA0-93D9F5636F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984964"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2248" name="Freeform 9">
            <a:extLst>
              <a:ext uri="{FF2B5EF4-FFF2-40B4-BE49-F238E27FC236}">
                <a16:creationId xmlns:a16="http://schemas.microsoft.com/office/drawing/2014/main" id="{10EBC408-9E16-4483-93FA-BB4E0D06D0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047" y="0"/>
            <a:ext cx="8829967"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txBody>
          <a:bodyPr/>
          <a:lstStyle/>
          <a:p>
            <a:endParaRPr lang="en-US"/>
          </a:p>
        </p:txBody>
      </p:sp>
      <p:sp>
        <p:nvSpPr>
          <p:cNvPr id="52250" name="Rectangle 52249">
            <a:extLst>
              <a:ext uri="{FF2B5EF4-FFF2-40B4-BE49-F238E27FC236}">
                <a16:creationId xmlns:a16="http://schemas.microsoft.com/office/drawing/2014/main" id="{1DAA8918-7760-46BA-B19F-9818085CB7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3490722" cy="6380796"/>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2226" name="Rectangle 2">
            <a:extLst>
              <a:ext uri="{FF2B5EF4-FFF2-40B4-BE49-F238E27FC236}">
                <a16:creationId xmlns:a16="http://schemas.microsoft.com/office/drawing/2014/main" id="{03D3E5D9-EE9A-4149-A49F-80EDA541314F}"/>
              </a:ext>
            </a:extLst>
          </p:cNvPr>
          <p:cNvSpPr>
            <a:spLocks noGrp="1"/>
          </p:cNvSpPr>
          <p:nvPr>
            <p:ph type="title"/>
          </p:nvPr>
        </p:nvSpPr>
        <p:spPr>
          <a:xfrm>
            <a:off x="514351" y="685800"/>
            <a:ext cx="2536460" cy="4846967"/>
          </a:xfrm>
        </p:spPr>
        <p:txBody>
          <a:bodyPr>
            <a:normAutofit/>
          </a:bodyPr>
          <a:lstStyle/>
          <a:p>
            <a:pPr eaLnBrk="1" hangingPunct="1"/>
            <a:r>
              <a:rPr lang="en-US" altLang="en-US" sz="4200">
                <a:solidFill>
                  <a:srgbClr val="FFFFFF"/>
                </a:solidFill>
              </a:rPr>
              <a:t>DMH Inpatient Units</a:t>
            </a:r>
          </a:p>
        </p:txBody>
      </p:sp>
      <p:graphicFrame>
        <p:nvGraphicFramePr>
          <p:cNvPr id="52229" name="Rectangle 3">
            <a:extLst>
              <a:ext uri="{FF2B5EF4-FFF2-40B4-BE49-F238E27FC236}">
                <a16:creationId xmlns:a16="http://schemas.microsoft.com/office/drawing/2014/main" id="{98478337-AA08-0F84-2480-B34D19A9E363}"/>
              </a:ext>
            </a:extLst>
          </p:cNvPr>
          <p:cNvGraphicFramePr>
            <a:graphicFrameLocks noGrp="1"/>
          </p:cNvGraphicFramePr>
          <p:nvPr>
            <p:ph sz="quarter" idx="13"/>
            <p:extLst>
              <p:ext uri="{D42A27DB-BD31-4B8C-83A1-F6EECF244321}">
                <p14:modId xmlns:p14="http://schemas.microsoft.com/office/powerpoint/2010/main" val="241364375"/>
              </p:ext>
            </p:extLst>
          </p:nvPr>
        </p:nvGraphicFramePr>
        <p:xfrm>
          <a:off x="3970581" y="685800"/>
          <a:ext cx="4319742" cy="484696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54281" name="Picture 54280">
            <a:extLst>
              <a:ext uri="{FF2B5EF4-FFF2-40B4-BE49-F238E27FC236}">
                <a16:creationId xmlns:a16="http://schemas.microsoft.com/office/drawing/2014/main" id="{05C90836-5ADB-4D63-A39D-D9BC0E10B49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54283" name="Rectangle 54282">
            <a:extLst>
              <a:ext uri="{FF2B5EF4-FFF2-40B4-BE49-F238E27FC236}">
                <a16:creationId xmlns:a16="http://schemas.microsoft.com/office/drawing/2014/main" id="{EC076BC1-44A9-43BA-9FA0-93D9F5636F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984964"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4285" name="Freeform 9">
            <a:extLst>
              <a:ext uri="{FF2B5EF4-FFF2-40B4-BE49-F238E27FC236}">
                <a16:creationId xmlns:a16="http://schemas.microsoft.com/office/drawing/2014/main" id="{10EBC408-9E16-4483-93FA-BB4E0D06D0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047" y="0"/>
            <a:ext cx="8829967"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txBody>
          <a:bodyPr/>
          <a:lstStyle/>
          <a:p>
            <a:endParaRPr lang="en-US"/>
          </a:p>
        </p:txBody>
      </p:sp>
      <p:sp>
        <p:nvSpPr>
          <p:cNvPr id="54287" name="Rectangle 54286">
            <a:extLst>
              <a:ext uri="{FF2B5EF4-FFF2-40B4-BE49-F238E27FC236}">
                <a16:creationId xmlns:a16="http://schemas.microsoft.com/office/drawing/2014/main" id="{1DAA8918-7760-46BA-B19F-9818085CB7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3490722" cy="6380796"/>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4274" name="Rectangle 2">
            <a:extLst>
              <a:ext uri="{FF2B5EF4-FFF2-40B4-BE49-F238E27FC236}">
                <a16:creationId xmlns:a16="http://schemas.microsoft.com/office/drawing/2014/main" id="{DD15E16F-45FC-40ED-AA7C-0F22B4AA1C6B}"/>
              </a:ext>
            </a:extLst>
          </p:cNvPr>
          <p:cNvSpPr>
            <a:spLocks noGrp="1"/>
          </p:cNvSpPr>
          <p:nvPr>
            <p:ph type="title"/>
          </p:nvPr>
        </p:nvSpPr>
        <p:spPr>
          <a:xfrm>
            <a:off x="514351" y="685800"/>
            <a:ext cx="2536460" cy="4846967"/>
          </a:xfrm>
        </p:spPr>
        <p:txBody>
          <a:bodyPr>
            <a:normAutofit/>
          </a:bodyPr>
          <a:lstStyle/>
          <a:p>
            <a:pPr eaLnBrk="1" hangingPunct="1"/>
            <a:r>
              <a:rPr lang="en-US" altLang="en-US" sz="4200" b="1">
                <a:solidFill>
                  <a:srgbClr val="FFFFFF"/>
                </a:solidFill>
              </a:rPr>
              <a:t>DMH Adult Inpatient</a:t>
            </a:r>
            <a:endParaRPr lang="en-US" altLang="en-US" sz="4200">
              <a:solidFill>
                <a:srgbClr val="FFFFFF"/>
              </a:solidFill>
            </a:endParaRPr>
          </a:p>
        </p:txBody>
      </p:sp>
      <p:graphicFrame>
        <p:nvGraphicFramePr>
          <p:cNvPr id="54277" name="Rectangle 3">
            <a:extLst>
              <a:ext uri="{FF2B5EF4-FFF2-40B4-BE49-F238E27FC236}">
                <a16:creationId xmlns:a16="http://schemas.microsoft.com/office/drawing/2014/main" id="{A8B66028-1939-6163-F637-171760676197}"/>
              </a:ext>
            </a:extLst>
          </p:cNvPr>
          <p:cNvGraphicFramePr>
            <a:graphicFrameLocks noGrp="1"/>
          </p:cNvGraphicFramePr>
          <p:nvPr>
            <p:ph sz="quarter" idx="13"/>
            <p:extLst>
              <p:ext uri="{D42A27DB-BD31-4B8C-83A1-F6EECF244321}">
                <p14:modId xmlns:p14="http://schemas.microsoft.com/office/powerpoint/2010/main" val="1028118289"/>
              </p:ext>
            </p:extLst>
          </p:nvPr>
        </p:nvGraphicFramePr>
        <p:xfrm>
          <a:off x="3970581" y="685800"/>
          <a:ext cx="4319742" cy="484696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70" name="Title 1">
            <a:extLst>
              <a:ext uri="{FF2B5EF4-FFF2-40B4-BE49-F238E27FC236}">
                <a16:creationId xmlns:a16="http://schemas.microsoft.com/office/drawing/2014/main" id="{B96BEBC9-97DC-44D1-809D-EE0873C009EB}"/>
              </a:ext>
            </a:extLst>
          </p:cNvPr>
          <p:cNvSpPr>
            <a:spLocks noGrp="1"/>
          </p:cNvSpPr>
          <p:nvPr>
            <p:ph type="title"/>
          </p:nvPr>
        </p:nvSpPr>
        <p:spPr>
          <a:xfrm>
            <a:off x="484188" y="452438"/>
            <a:ext cx="7212012" cy="1147762"/>
          </a:xfrm>
        </p:spPr>
        <p:txBody>
          <a:bodyPr/>
          <a:lstStyle/>
          <a:p>
            <a:r>
              <a:rPr lang="en-US" altLang="en-US" sz="3200" dirty="0"/>
              <a:t>WM Forensic Hospitalizations and Placements, FY 23</a:t>
            </a:r>
          </a:p>
        </p:txBody>
      </p:sp>
      <p:graphicFrame>
        <p:nvGraphicFramePr>
          <p:cNvPr id="2" name="Table 1">
            <a:extLst>
              <a:ext uri="{FF2B5EF4-FFF2-40B4-BE49-F238E27FC236}">
                <a16:creationId xmlns:a16="http://schemas.microsoft.com/office/drawing/2014/main" id="{A0E05893-8A92-4C53-857A-BF50D5896528}"/>
              </a:ext>
            </a:extLst>
          </p:cNvPr>
          <p:cNvGraphicFramePr>
            <a:graphicFrameLocks noGrp="1"/>
          </p:cNvGraphicFramePr>
          <p:nvPr/>
        </p:nvGraphicFramePr>
        <p:xfrm>
          <a:off x="8788400" y="8077200"/>
          <a:ext cx="355600" cy="3932221"/>
        </p:xfrm>
        <a:graphic>
          <a:graphicData uri="http://schemas.openxmlformats.org/drawingml/2006/table">
            <a:tbl>
              <a:tblPr>
                <a:tableStyleId>{5C22544A-7EE6-4342-B048-85BDC9FD1C3A}</a:tableStyleId>
              </a:tblPr>
              <a:tblGrid>
                <a:gridCol w="25400">
                  <a:extLst>
                    <a:ext uri="{9D8B030D-6E8A-4147-A177-3AD203B41FA5}">
                      <a16:colId xmlns:a16="http://schemas.microsoft.com/office/drawing/2014/main" val="20000"/>
                    </a:ext>
                  </a:extLst>
                </a:gridCol>
                <a:gridCol w="25400">
                  <a:extLst>
                    <a:ext uri="{9D8B030D-6E8A-4147-A177-3AD203B41FA5}">
                      <a16:colId xmlns:a16="http://schemas.microsoft.com/office/drawing/2014/main" val="20001"/>
                    </a:ext>
                  </a:extLst>
                </a:gridCol>
                <a:gridCol w="25400">
                  <a:extLst>
                    <a:ext uri="{9D8B030D-6E8A-4147-A177-3AD203B41FA5}">
                      <a16:colId xmlns:a16="http://schemas.microsoft.com/office/drawing/2014/main" val="20002"/>
                    </a:ext>
                  </a:extLst>
                </a:gridCol>
                <a:gridCol w="25400">
                  <a:extLst>
                    <a:ext uri="{9D8B030D-6E8A-4147-A177-3AD203B41FA5}">
                      <a16:colId xmlns:a16="http://schemas.microsoft.com/office/drawing/2014/main" val="20003"/>
                    </a:ext>
                  </a:extLst>
                </a:gridCol>
                <a:gridCol w="25400">
                  <a:extLst>
                    <a:ext uri="{9D8B030D-6E8A-4147-A177-3AD203B41FA5}">
                      <a16:colId xmlns:a16="http://schemas.microsoft.com/office/drawing/2014/main" val="20004"/>
                    </a:ext>
                  </a:extLst>
                </a:gridCol>
                <a:gridCol w="25400">
                  <a:extLst>
                    <a:ext uri="{9D8B030D-6E8A-4147-A177-3AD203B41FA5}">
                      <a16:colId xmlns:a16="http://schemas.microsoft.com/office/drawing/2014/main" val="20005"/>
                    </a:ext>
                  </a:extLst>
                </a:gridCol>
                <a:gridCol w="25400">
                  <a:extLst>
                    <a:ext uri="{9D8B030D-6E8A-4147-A177-3AD203B41FA5}">
                      <a16:colId xmlns:a16="http://schemas.microsoft.com/office/drawing/2014/main" val="20006"/>
                    </a:ext>
                  </a:extLst>
                </a:gridCol>
                <a:gridCol w="25400">
                  <a:extLst>
                    <a:ext uri="{9D8B030D-6E8A-4147-A177-3AD203B41FA5}">
                      <a16:colId xmlns:a16="http://schemas.microsoft.com/office/drawing/2014/main" val="20007"/>
                    </a:ext>
                  </a:extLst>
                </a:gridCol>
                <a:gridCol w="25400">
                  <a:extLst>
                    <a:ext uri="{9D8B030D-6E8A-4147-A177-3AD203B41FA5}">
                      <a16:colId xmlns:a16="http://schemas.microsoft.com/office/drawing/2014/main" val="20008"/>
                    </a:ext>
                  </a:extLst>
                </a:gridCol>
                <a:gridCol w="25400">
                  <a:extLst>
                    <a:ext uri="{9D8B030D-6E8A-4147-A177-3AD203B41FA5}">
                      <a16:colId xmlns:a16="http://schemas.microsoft.com/office/drawing/2014/main" val="20009"/>
                    </a:ext>
                  </a:extLst>
                </a:gridCol>
                <a:gridCol w="25400">
                  <a:extLst>
                    <a:ext uri="{9D8B030D-6E8A-4147-A177-3AD203B41FA5}">
                      <a16:colId xmlns:a16="http://schemas.microsoft.com/office/drawing/2014/main" val="20010"/>
                    </a:ext>
                  </a:extLst>
                </a:gridCol>
                <a:gridCol w="25400">
                  <a:extLst>
                    <a:ext uri="{9D8B030D-6E8A-4147-A177-3AD203B41FA5}">
                      <a16:colId xmlns:a16="http://schemas.microsoft.com/office/drawing/2014/main" val="20011"/>
                    </a:ext>
                  </a:extLst>
                </a:gridCol>
                <a:gridCol w="25400">
                  <a:extLst>
                    <a:ext uri="{9D8B030D-6E8A-4147-A177-3AD203B41FA5}">
                      <a16:colId xmlns:a16="http://schemas.microsoft.com/office/drawing/2014/main" val="20012"/>
                    </a:ext>
                  </a:extLst>
                </a:gridCol>
                <a:gridCol w="25400">
                  <a:extLst>
                    <a:ext uri="{9D8B030D-6E8A-4147-A177-3AD203B41FA5}">
                      <a16:colId xmlns:a16="http://schemas.microsoft.com/office/drawing/2014/main" val="20013"/>
                    </a:ext>
                  </a:extLst>
                </a:gridCol>
              </a:tblGrid>
              <a:tr h="91447">
                <a:tc>
                  <a:txBody>
                    <a:bodyPr/>
                    <a:lstStyle/>
                    <a:p>
                      <a:pPr algn="l" fontAlgn="b"/>
                      <a:endParaRPr lang="en-US" sz="600" b="0" i="0" u="none" strike="noStrike" dirty="0">
                        <a:effectLst/>
                        <a:latin typeface="Arial"/>
                      </a:endParaRPr>
                    </a:p>
                  </a:txBody>
                  <a:tcPr marL="0" marR="0" marT="0" marB="0"/>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extLst>
                  <a:ext uri="{0D108BD9-81ED-4DB2-BD59-A6C34878D82A}">
                    <a16:rowId xmlns:a16="http://schemas.microsoft.com/office/drawing/2014/main" val="10000"/>
                  </a:ext>
                </a:extLst>
              </a:tr>
              <a:tr h="91447">
                <a:tc>
                  <a:txBody>
                    <a:bodyPr/>
                    <a:lstStyle/>
                    <a:p>
                      <a:pPr algn="l" fontAlgn="b"/>
                      <a:endParaRPr lang="en-US" sz="600" b="0" i="0" u="none" strike="noStrike" dirty="0">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extLst>
                  <a:ext uri="{0D108BD9-81ED-4DB2-BD59-A6C34878D82A}">
                    <a16:rowId xmlns:a16="http://schemas.microsoft.com/office/drawing/2014/main" val="10001"/>
                  </a:ext>
                </a:extLst>
              </a:tr>
              <a:tr h="91447">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extLst>
                  <a:ext uri="{0D108BD9-81ED-4DB2-BD59-A6C34878D82A}">
                    <a16:rowId xmlns:a16="http://schemas.microsoft.com/office/drawing/2014/main" val="10002"/>
                  </a:ext>
                </a:extLst>
              </a:tr>
              <a:tr h="91447">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extLst>
                  <a:ext uri="{0D108BD9-81ED-4DB2-BD59-A6C34878D82A}">
                    <a16:rowId xmlns:a16="http://schemas.microsoft.com/office/drawing/2014/main" val="10003"/>
                  </a:ext>
                </a:extLst>
              </a:tr>
              <a:tr h="91447">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extLst>
                  <a:ext uri="{0D108BD9-81ED-4DB2-BD59-A6C34878D82A}">
                    <a16:rowId xmlns:a16="http://schemas.microsoft.com/office/drawing/2014/main" val="10004"/>
                  </a:ext>
                </a:extLst>
              </a:tr>
              <a:tr h="91447">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extLst>
                  <a:ext uri="{0D108BD9-81ED-4DB2-BD59-A6C34878D82A}">
                    <a16:rowId xmlns:a16="http://schemas.microsoft.com/office/drawing/2014/main" val="10005"/>
                  </a:ext>
                </a:extLst>
              </a:tr>
              <a:tr h="91447">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extLst>
                  <a:ext uri="{0D108BD9-81ED-4DB2-BD59-A6C34878D82A}">
                    <a16:rowId xmlns:a16="http://schemas.microsoft.com/office/drawing/2014/main" val="10006"/>
                  </a:ext>
                </a:extLst>
              </a:tr>
              <a:tr h="91447">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extLst>
                  <a:ext uri="{0D108BD9-81ED-4DB2-BD59-A6C34878D82A}">
                    <a16:rowId xmlns:a16="http://schemas.microsoft.com/office/drawing/2014/main" val="10007"/>
                  </a:ext>
                </a:extLst>
              </a:tr>
              <a:tr h="91447">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extLst>
                  <a:ext uri="{0D108BD9-81ED-4DB2-BD59-A6C34878D82A}">
                    <a16:rowId xmlns:a16="http://schemas.microsoft.com/office/drawing/2014/main" val="10008"/>
                  </a:ext>
                </a:extLst>
              </a:tr>
              <a:tr h="91447">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extLst>
                  <a:ext uri="{0D108BD9-81ED-4DB2-BD59-A6C34878D82A}">
                    <a16:rowId xmlns:a16="http://schemas.microsoft.com/office/drawing/2014/main" val="10009"/>
                  </a:ext>
                </a:extLst>
              </a:tr>
              <a:tr h="91447">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extLst>
                  <a:ext uri="{0D108BD9-81ED-4DB2-BD59-A6C34878D82A}">
                    <a16:rowId xmlns:a16="http://schemas.microsoft.com/office/drawing/2014/main" val="10010"/>
                  </a:ext>
                </a:extLst>
              </a:tr>
              <a:tr h="91447">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extLst>
                  <a:ext uri="{0D108BD9-81ED-4DB2-BD59-A6C34878D82A}">
                    <a16:rowId xmlns:a16="http://schemas.microsoft.com/office/drawing/2014/main" val="10011"/>
                  </a:ext>
                </a:extLst>
              </a:tr>
              <a:tr h="91447">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extLst>
                  <a:ext uri="{0D108BD9-81ED-4DB2-BD59-A6C34878D82A}">
                    <a16:rowId xmlns:a16="http://schemas.microsoft.com/office/drawing/2014/main" val="10012"/>
                  </a:ext>
                </a:extLst>
              </a:tr>
              <a:tr h="91447">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extLst>
                  <a:ext uri="{0D108BD9-81ED-4DB2-BD59-A6C34878D82A}">
                    <a16:rowId xmlns:a16="http://schemas.microsoft.com/office/drawing/2014/main" val="10013"/>
                  </a:ext>
                </a:extLst>
              </a:tr>
              <a:tr h="91447">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extLst>
                  <a:ext uri="{0D108BD9-81ED-4DB2-BD59-A6C34878D82A}">
                    <a16:rowId xmlns:a16="http://schemas.microsoft.com/office/drawing/2014/main" val="10014"/>
                  </a:ext>
                </a:extLst>
              </a:tr>
              <a:tr h="91447">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extLst>
                  <a:ext uri="{0D108BD9-81ED-4DB2-BD59-A6C34878D82A}">
                    <a16:rowId xmlns:a16="http://schemas.microsoft.com/office/drawing/2014/main" val="10015"/>
                  </a:ext>
                </a:extLst>
              </a:tr>
              <a:tr h="91447">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extLst>
                  <a:ext uri="{0D108BD9-81ED-4DB2-BD59-A6C34878D82A}">
                    <a16:rowId xmlns:a16="http://schemas.microsoft.com/office/drawing/2014/main" val="10016"/>
                  </a:ext>
                </a:extLst>
              </a:tr>
              <a:tr h="91447">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extLst>
                  <a:ext uri="{0D108BD9-81ED-4DB2-BD59-A6C34878D82A}">
                    <a16:rowId xmlns:a16="http://schemas.microsoft.com/office/drawing/2014/main" val="10017"/>
                  </a:ext>
                </a:extLst>
              </a:tr>
              <a:tr h="91447">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extLst>
                  <a:ext uri="{0D108BD9-81ED-4DB2-BD59-A6C34878D82A}">
                    <a16:rowId xmlns:a16="http://schemas.microsoft.com/office/drawing/2014/main" val="10018"/>
                  </a:ext>
                </a:extLst>
              </a:tr>
              <a:tr h="91447">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extLst>
                  <a:ext uri="{0D108BD9-81ED-4DB2-BD59-A6C34878D82A}">
                    <a16:rowId xmlns:a16="http://schemas.microsoft.com/office/drawing/2014/main" val="10019"/>
                  </a:ext>
                </a:extLst>
              </a:tr>
              <a:tr h="91447">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extLst>
                  <a:ext uri="{0D108BD9-81ED-4DB2-BD59-A6C34878D82A}">
                    <a16:rowId xmlns:a16="http://schemas.microsoft.com/office/drawing/2014/main" val="10020"/>
                  </a:ext>
                </a:extLst>
              </a:tr>
              <a:tr h="91447">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extLst>
                  <a:ext uri="{0D108BD9-81ED-4DB2-BD59-A6C34878D82A}">
                    <a16:rowId xmlns:a16="http://schemas.microsoft.com/office/drawing/2014/main" val="10021"/>
                  </a:ext>
                </a:extLst>
              </a:tr>
              <a:tr h="91447">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extLst>
                  <a:ext uri="{0D108BD9-81ED-4DB2-BD59-A6C34878D82A}">
                    <a16:rowId xmlns:a16="http://schemas.microsoft.com/office/drawing/2014/main" val="10022"/>
                  </a:ext>
                </a:extLst>
              </a:tr>
              <a:tr h="91447">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extLst>
                  <a:ext uri="{0D108BD9-81ED-4DB2-BD59-A6C34878D82A}">
                    <a16:rowId xmlns:a16="http://schemas.microsoft.com/office/drawing/2014/main" val="10023"/>
                  </a:ext>
                </a:extLst>
              </a:tr>
              <a:tr h="91447">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extLst>
                  <a:ext uri="{0D108BD9-81ED-4DB2-BD59-A6C34878D82A}">
                    <a16:rowId xmlns:a16="http://schemas.microsoft.com/office/drawing/2014/main" val="10024"/>
                  </a:ext>
                </a:extLst>
              </a:tr>
              <a:tr h="91447">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extLst>
                  <a:ext uri="{0D108BD9-81ED-4DB2-BD59-A6C34878D82A}">
                    <a16:rowId xmlns:a16="http://schemas.microsoft.com/office/drawing/2014/main" val="10025"/>
                  </a:ext>
                </a:extLst>
              </a:tr>
              <a:tr h="91447">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extLst>
                  <a:ext uri="{0D108BD9-81ED-4DB2-BD59-A6C34878D82A}">
                    <a16:rowId xmlns:a16="http://schemas.microsoft.com/office/drawing/2014/main" val="10026"/>
                  </a:ext>
                </a:extLst>
              </a:tr>
              <a:tr h="91447">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extLst>
                  <a:ext uri="{0D108BD9-81ED-4DB2-BD59-A6C34878D82A}">
                    <a16:rowId xmlns:a16="http://schemas.microsoft.com/office/drawing/2014/main" val="10027"/>
                  </a:ext>
                </a:extLst>
              </a:tr>
              <a:tr h="91447">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extLst>
                  <a:ext uri="{0D108BD9-81ED-4DB2-BD59-A6C34878D82A}">
                    <a16:rowId xmlns:a16="http://schemas.microsoft.com/office/drawing/2014/main" val="10028"/>
                  </a:ext>
                </a:extLst>
              </a:tr>
              <a:tr h="91447">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extLst>
                  <a:ext uri="{0D108BD9-81ED-4DB2-BD59-A6C34878D82A}">
                    <a16:rowId xmlns:a16="http://schemas.microsoft.com/office/drawing/2014/main" val="10029"/>
                  </a:ext>
                </a:extLst>
              </a:tr>
              <a:tr h="91447">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extLst>
                  <a:ext uri="{0D108BD9-81ED-4DB2-BD59-A6C34878D82A}">
                    <a16:rowId xmlns:a16="http://schemas.microsoft.com/office/drawing/2014/main" val="10030"/>
                  </a:ext>
                </a:extLst>
              </a:tr>
              <a:tr h="91447">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extLst>
                  <a:ext uri="{0D108BD9-81ED-4DB2-BD59-A6C34878D82A}">
                    <a16:rowId xmlns:a16="http://schemas.microsoft.com/office/drawing/2014/main" val="10031"/>
                  </a:ext>
                </a:extLst>
              </a:tr>
              <a:tr h="91447">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extLst>
                  <a:ext uri="{0D108BD9-81ED-4DB2-BD59-A6C34878D82A}">
                    <a16:rowId xmlns:a16="http://schemas.microsoft.com/office/drawing/2014/main" val="10032"/>
                  </a:ext>
                </a:extLst>
              </a:tr>
              <a:tr h="91447">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extLst>
                  <a:ext uri="{0D108BD9-81ED-4DB2-BD59-A6C34878D82A}">
                    <a16:rowId xmlns:a16="http://schemas.microsoft.com/office/drawing/2014/main" val="10033"/>
                  </a:ext>
                </a:extLst>
              </a:tr>
              <a:tr h="91447">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extLst>
                  <a:ext uri="{0D108BD9-81ED-4DB2-BD59-A6C34878D82A}">
                    <a16:rowId xmlns:a16="http://schemas.microsoft.com/office/drawing/2014/main" val="10034"/>
                  </a:ext>
                </a:extLst>
              </a:tr>
              <a:tr h="91447">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extLst>
                  <a:ext uri="{0D108BD9-81ED-4DB2-BD59-A6C34878D82A}">
                    <a16:rowId xmlns:a16="http://schemas.microsoft.com/office/drawing/2014/main" val="10035"/>
                  </a:ext>
                </a:extLst>
              </a:tr>
              <a:tr h="91447">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extLst>
                  <a:ext uri="{0D108BD9-81ED-4DB2-BD59-A6C34878D82A}">
                    <a16:rowId xmlns:a16="http://schemas.microsoft.com/office/drawing/2014/main" val="10036"/>
                  </a:ext>
                </a:extLst>
              </a:tr>
              <a:tr h="91447">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extLst>
                  <a:ext uri="{0D108BD9-81ED-4DB2-BD59-A6C34878D82A}">
                    <a16:rowId xmlns:a16="http://schemas.microsoft.com/office/drawing/2014/main" val="10037"/>
                  </a:ext>
                </a:extLst>
              </a:tr>
              <a:tr h="91447">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dirty="0">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extLst>
                  <a:ext uri="{0D108BD9-81ED-4DB2-BD59-A6C34878D82A}">
                    <a16:rowId xmlns:a16="http://schemas.microsoft.com/office/drawing/2014/main" val="10038"/>
                  </a:ext>
                </a:extLst>
              </a:tr>
              <a:tr h="91447">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extLst>
                  <a:ext uri="{0D108BD9-81ED-4DB2-BD59-A6C34878D82A}">
                    <a16:rowId xmlns:a16="http://schemas.microsoft.com/office/drawing/2014/main" val="10039"/>
                  </a:ext>
                </a:extLst>
              </a:tr>
              <a:tr h="91447">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extLst>
                  <a:ext uri="{0D108BD9-81ED-4DB2-BD59-A6C34878D82A}">
                    <a16:rowId xmlns:a16="http://schemas.microsoft.com/office/drawing/2014/main" val="10040"/>
                  </a:ext>
                </a:extLst>
              </a:tr>
              <a:tr h="91447">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extLst>
                  <a:ext uri="{0D108BD9-81ED-4DB2-BD59-A6C34878D82A}">
                    <a16:rowId xmlns:a16="http://schemas.microsoft.com/office/drawing/2014/main" val="10041"/>
                  </a:ext>
                </a:extLst>
              </a:tr>
              <a:tr h="91447">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a:effectLst/>
                        <a:latin typeface="Arial"/>
                      </a:endParaRPr>
                    </a:p>
                  </a:txBody>
                  <a:tcPr marL="0" marR="0" marT="0" marB="0" anchor="b"/>
                </a:tc>
                <a:tc>
                  <a:txBody>
                    <a:bodyPr/>
                    <a:lstStyle/>
                    <a:p>
                      <a:pPr algn="l" fontAlgn="b"/>
                      <a:endParaRPr lang="en-US" sz="600" b="0" i="0" u="none" strike="noStrike" dirty="0">
                        <a:effectLst/>
                        <a:latin typeface="Arial"/>
                      </a:endParaRPr>
                    </a:p>
                  </a:txBody>
                  <a:tcPr marL="0" marR="0" marT="0" marB="0" anchor="b"/>
                </a:tc>
                <a:extLst>
                  <a:ext uri="{0D108BD9-81ED-4DB2-BD59-A6C34878D82A}">
                    <a16:rowId xmlns:a16="http://schemas.microsoft.com/office/drawing/2014/main" val="10042"/>
                  </a:ext>
                </a:extLst>
              </a:tr>
            </a:tbl>
          </a:graphicData>
        </a:graphic>
      </p:graphicFrame>
      <p:graphicFrame>
        <p:nvGraphicFramePr>
          <p:cNvPr id="3" name="Chart 2">
            <a:extLst>
              <a:ext uri="{FF2B5EF4-FFF2-40B4-BE49-F238E27FC236}">
                <a16:creationId xmlns:a16="http://schemas.microsoft.com/office/drawing/2014/main" id="{4D1C5F6F-7E17-D387-4FA8-CEDCAEDFB720}"/>
              </a:ext>
            </a:extLst>
          </p:cNvPr>
          <p:cNvGraphicFramePr>
            <a:graphicFrameLocks/>
          </p:cNvGraphicFramePr>
          <p:nvPr>
            <p:extLst>
              <p:ext uri="{D42A27DB-BD31-4B8C-83A1-F6EECF244321}">
                <p14:modId xmlns:p14="http://schemas.microsoft.com/office/powerpoint/2010/main" val="1193260185"/>
              </p:ext>
            </p:extLst>
          </p:nvPr>
        </p:nvGraphicFramePr>
        <p:xfrm>
          <a:off x="686003" y="1981200"/>
          <a:ext cx="7467398" cy="434704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sp useBgFill="1">
        <p:nvSpPr>
          <p:cNvPr id="62473" name="Rectangle 62472">
            <a:extLst>
              <a:ext uri="{FF2B5EF4-FFF2-40B4-BE49-F238E27FC236}">
                <a16:creationId xmlns:a16="http://schemas.microsoft.com/office/drawing/2014/main" id="{409B9083-705E-4BE4-AD59-3AF21218EE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466" name="Rectangle 2">
            <a:extLst>
              <a:ext uri="{FF2B5EF4-FFF2-40B4-BE49-F238E27FC236}">
                <a16:creationId xmlns:a16="http://schemas.microsoft.com/office/drawing/2014/main" id="{D3BDB1FA-CCC2-4D9D-B61C-C02D7D7D2EBB}"/>
              </a:ext>
            </a:extLst>
          </p:cNvPr>
          <p:cNvSpPr>
            <a:spLocks noGrp="1"/>
          </p:cNvSpPr>
          <p:nvPr>
            <p:ph type="title"/>
          </p:nvPr>
        </p:nvSpPr>
        <p:spPr>
          <a:xfrm>
            <a:off x="514350" y="685800"/>
            <a:ext cx="8094627" cy="1151965"/>
          </a:xfrm>
        </p:spPr>
        <p:txBody>
          <a:bodyPr>
            <a:normAutofit/>
          </a:bodyPr>
          <a:lstStyle/>
          <a:p>
            <a:pPr eaLnBrk="1" hangingPunct="1"/>
            <a:r>
              <a:rPr lang="en-US" altLang="en-US"/>
              <a:t>Section 16’s</a:t>
            </a:r>
          </a:p>
        </p:txBody>
      </p:sp>
      <p:graphicFrame>
        <p:nvGraphicFramePr>
          <p:cNvPr id="62469" name="Rectangle 3">
            <a:extLst>
              <a:ext uri="{FF2B5EF4-FFF2-40B4-BE49-F238E27FC236}">
                <a16:creationId xmlns:a16="http://schemas.microsoft.com/office/drawing/2014/main" id="{B5144CBC-0CDF-7A17-88E7-DB52839BDC03}"/>
              </a:ext>
            </a:extLst>
          </p:cNvPr>
          <p:cNvGraphicFramePr>
            <a:graphicFrameLocks noGrp="1"/>
          </p:cNvGraphicFramePr>
          <p:nvPr>
            <p:ph sz="quarter" idx="13"/>
            <p:extLst>
              <p:ext uri="{D42A27DB-BD31-4B8C-83A1-F6EECF244321}">
                <p14:modId xmlns:p14="http://schemas.microsoft.com/office/powerpoint/2010/main" val="3563127141"/>
              </p:ext>
            </p:extLst>
          </p:nvPr>
        </p:nvGraphicFramePr>
        <p:xfrm>
          <a:off x="514350" y="2063750"/>
          <a:ext cx="8095059" cy="39084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64521" name="Picture 64520">
            <a:extLst>
              <a:ext uri="{FF2B5EF4-FFF2-40B4-BE49-F238E27FC236}">
                <a16:creationId xmlns:a16="http://schemas.microsoft.com/office/drawing/2014/main" id="{05C90836-5ADB-4D63-A39D-D9BC0E10B49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64523" name="Rectangle 64522">
            <a:extLst>
              <a:ext uri="{FF2B5EF4-FFF2-40B4-BE49-F238E27FC236}">
                <a16:creationId xmlns:a16="http://schemas.microsoft.com/office/drawing/2014/main" id="{EC076BC1-44A9-43BA-9FA0-93D9F5636F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984964"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4525" name="Freeform 9">
            <a:extLst>
              <a:ext uri="{FF2B5EF4-FFF2-40B4-BE49-F238E27FC236}">
                <a16:creationId xmlns:a16="http://schemas.microsoft.com/office/drawing/2014/main" id="{10EBC408-9E16-4483-93FA-BB4E0D06D0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047" y="0"/>
            <a:ext cx="8829967"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txBody>
          <a:bodyPr/>
          <a:lstStyle/>
          <a:p>
            <a:endParaRPr lang="en-US"/>
          </a:p>
        </p:txBody>
      </p:sp>
      <p:sp>
        <p:nvSpPr>
          <p:cNvPr id="64527" name="Rectangle 64526">
            <a:extLst>
              <a:ext uri="{FF2B5EF4-FFF2-40B4-BE49-F238E27FC236}">
                <a16:creationId xmlns:a16="http://schemas.microsoft.com/office/drawing/2014/main" id="{1DAA8918-7760-46BA-B19F-9818085CB7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3490722" cy="6380796"/>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4514" name="Title 1">
            <a:extLst>
              <a:ext uri="{FF2B5EF4-FFF2-40B4-BE49-F238E27FC236}">
                <a16:creationId xmlns:a16="http://schemas.microsoft.com/office/drawing/2014/main" id="{EC94A6CE-3863-45DF-8672-837233FF2020}"/>
              </a:ext>
            </a:extLst>
          </p:cNvPr>
          <p:cNvSpPr>
            <a:spLocks noGrp="1"/>
          </p:cNvSpPr>
          <p:nvPr>
            <p:ph type="title"/>
          </p:nvPr>
        </p:nvSpPr>
        <p:spPr>
          <a:xfrm>
            <a:off x="514351" y="685800"/>
            <a:ext cx="2536460" cy="4846967"/>
          </a:xfrm>
        </p:spPr>
        <p:txBody>
          <a:bodyPr>
            <a:normAutofit/>
          </a:bodyPr>
          <a:lstStyle/>
          <a:p>
            <a:r>
              <a:rPr lang="en-US" altLang="en-US" sz="4200">
                <a:solidFill>
                  <a:srgbClr val="FFFFFF"/>
                </a:solidFill>
              </a:rPr>
              <a:t>Western MA Specialty Courts</a:t>
            </a:r>
          </a:p>
        </p:txBody>
      </p:sp>
      <p:sp>
        <p:nvSpPr>
          <p:cNvPr id="2" name="Content Placeholder 1">
            <a:extLst>
              <a:ext uri="{FF2B5EF4-FFF2-40B4-BE49-F238E27FC236}">
                <a16:creationId xmlns:a16="http://schemas.microsoft.com/office/drawing/2014/main" id="{59F0879F-056D-D063-2DBA-7BCCF958CBAE}"/>
              </a:ext>
            </a:extLst>
          </p:cNvPr>
          <p:cNvSpPr>
            <a:spLocks noGrp="1"/>
          </p:cNvSpPr>
          <p:nvPr>
            <p:ph sz="quarter" idx="13"/>
          </p:nvPr>
        </p:nvSpPr>
        <p:spPr>
          <a:xfrm>
            <a:off x="4191000" y="213920"/>
            <a:ext cx="4114800" cy="5729680"/>
          </a:xfrm>
        </p:spPr>
        <p:txBody>
          <a:bodyPr>
            <a:normAutofit fontScale="92500"/>
          </a:bodyPr>
          <a:lstStyle/>
          <a:p>
            <a:pPr lvl="0"/>
            <a:r>
              <a:rPr lang="en-US" dirty="0"/>
              <a:t>Springfield Mental Health Court – Recovery With Justice; Greenfield Also HAS a Mental Health Court</a:t>
            </a:r>
          </a:p>
          <a:p>
            <a:pPr lvl="0"/>
            <a:r>
              <a:rPr lang="en-US" dirty="0"/>
              <a:t>Greenfield, Franklin Family Probate, Orange, Northampton, Hampshire probate and family, Pittsfield, and Springfield Drug Courts (BHN Vendor)</a:t>
            </a:r>
          </a:p>
          <a:p>
            <a:pPr lvl="0"/>
            <a:r>
              <a:rPr lang="en-US" dirty="0"/>
              <a:t>Veterans Specialty Court (serving Hampden, Hampshire, and Franklin Counties) at Holyoke District Court</a:t>
            </a:r>
          </a:p>
          <a:p>
            <a:pPr lvl="0"/>
            <a:r>
              <a:rPr lang="en-US" dirty="0"/>
              <a:t>Veterans Treatment Court: Soldier On is DMH-contracted provider</a:t>
            </a:r>
          </a:p>
          <a:p>
            <a:pPr lvl="0"/>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D89B1-5AD9-FB91-A10D-0EE99055CB45}"/>
              </a:ext>
            </a:extLst>
          </p:cNvPr>
          <p:cNvSpPr>
            <a:spLocks noGrp="1"/>
          </p:cNvSpPr>
          <p:nvPr>
            <p:ph type="title"/>
          </p:nvPr>
        </p:nvSpPr>
        <p:spPr/>
        <p:txBody>
          <a:bodyPr/>
          <a:lstStyle/>
          <a:p>
            <a:r>
              <a:rPr lang="en-US" dirty="0"/>
              <a:t>Specialty Court Key elements</a:t>
            </a:r>
          </a:p>
        </p:txBody>
      </p:sp>
      <p:sp>
        <p:nvSpPr>
          <p:cNvPr id="3" name="Content Placeholder 2">
            <a:extLst>
              <a:ext uri="{FF2B5EF4-FFF2-40B4-BE49-F238E27FC236}">
                <a16:creationId xmlns:a16="http://schemas.microsoft.com/office/drawing/2014/main" id="{A1854266-1046-2673-764D-49BAD3EFD4BB}"/>
              </a:ext>
            </a:extLst>
          </p:cNvPr>
          <p:cNvSpPr>
            <a:spLocks noGrp="1"/>
          </p:cNvSpPr>
          <p:nvPr>
            <p:ph idx="1"/>
          </p:nvPr>
        </p:nvSpPr>
        <p:spPr/>
        <p:txBody>
          <a:bodyPr>
            <a:normAutofit/>
          </a:bodyPr>
          <a:lstStyle/>
          <a:p>
            <a:pPr marL="0" indent="0">
              <a:buNone/>
            </a:pPr>
            <a:r>
              <a:rPr lang="en-US" sz="2000" dirty="0">
                <a:latin typeface="font00000000247ee8f5"/>
              </a:rPr>
              <a:t>Key elements to an effective program include:</a:t>
            </a:r>
          </a:p>
          <a:p>
            <a:r>
              <a:rPr lang="en-US" sz="2000" dirty="0">
                <a:latin typeface="font00000000247ee8f5"/>
              </a:rPr>
              <a:t> intensive probation supervision</a:t>
            </a:r>
          </a:p>
          <a:p>
            <a:r>
              <a:rPr lang="en-US" sz="2000" dirty="0">
                <a:latin typeface="font00000000247ee8f5"/>
              </a:rPr>
              <a:t> frequent drug testing</a:t>
            </a:r>
          </a:p>
          <a:p>
            <a:r>
              <a:rPr lang="en-US" sz="2000" dirty="0">
                <a:latin typeface="font00000000247ee8f5"/>
              </a:rPr>
              <a:t> participation in treatment and therapeutic activities</a:t>
            </a:r>
          </a:p>
          <a:p>
            <a:r>
              <a:rPr lang="en-US" sz="2000" dirty="0">
                <a:latin typeface="font00000000247ee8f5"/>
              </a:rPr>
              <a:t>careful monitoring of progress by the Judge and specialty session team</a:t>
            </a:r>
          </a:p>
          <a:p>
            <a:r>
              <a:rPr lang="en-US" dirty="0">
                <a:latin typeface="font00000000247ee8f5"/>
              </a:rPr>
              <a:t>Personal accountability</a:t>
            </a:r>
            <a:endParaRPr lang="en-US" sz="2000" dirty="0"/>
          </a:p>
          <a:p>
            <a:endParaRPr lang="en-US" dirty="0"/>
          </a:p>
        </p:txBody>
      </p:sp>
    </p:spTree>
    <p:extLst>
      <p:ext uri="{BB962C8B-B14F-4D97-AF65-F5344CB8AC3E}">
        <p14:creationId xmlns:p14="http://schemas.microsoft.com/office/powerpoint/2010/main" val="41794339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sp useBgFill="1">
        <p:nvSpPr>
          <p:cNvPr id="9236" name="Rectangle 9235">
            <a:extLst>
              <a:ext uri="{FF2B5EF4-FFF2-40B4-BE49-F238E27FC236}">
                <a16:creationId xmlns:a16="http://schemas.microsoft.com/office/drawing/2014/main" id="{7750E093-2D51-4A25-B929-66098CDFF0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38" name="Rectangle 9237">
            <a:extLst>
              <a:ext uri="{FF2B5EF4-FFF2-40B4-BE49-F238E27FC236}">
                <a16:creationId xmlns:a16="http://schemas.microsoft.com/office/drawing/2014/main" id="{A061B5E7-D423-4D1B-B8E0-AFC70B4D4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5653278" y="0"/>
            <a:ext cx="3490722" cy="6858000"/>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9218" name="Rectangle 2">
            <a:extLst>
              <a:ext uri="{FF2B5EF4-FFF2-40B4-BE49-F238E27FC236}">
                <a16:creationId xmlns:a16="http://schemas.microsoft.com/office/drawing/2014/main" id="{FCAD8618-053C-4C75-9533-969FC8B15072}"/>
              </a:ext>
            </a:extLst>
          </p:cNvPr>
          <p:cNvSpPr>
            <a:spLocks noGrp="1"/>
          </p:cNvSpPr>
          <p:nvPr>
            <p:ph type="title"/>
          </p:nvPr>
        </p:nvSpPr>
        <p:spPr>
          <a:xfrm>
            <a:off x="6281636" y="685800"/>
            <a:ext cx="2327341" cy="5400892"/>
          </a:xfrm>
        </p:spPr>
        <p:txBody>
          <a:bodyPr>
            <a:normAutofit/>
          </a:bodyPr>
          <a:lstStyle/>
          <a:p>
            <a:pPr eaLnBrk="1" hangingPunct="1"/>
            <a:r>
              <a:rPr lang="en-US" altLang="en-US">
                <a:solidFill>
                  <a:srgbClr val="FFFFFF"/>
                </a:solidFill>
              </a:rPr>
              <a:t>DMH Forensic Services</a:t>
            </a:r>
          </a:p>
        </p:txBody>
      </p:sp>
      <p:graphicFrame>
        <p:nvGraphicFramePr>
          <p:cNvPr id="9221" name="Rectangle 3">
            <a:extLst>
              <a:ext uri="{FF2B5EF4-FFF2-40B4-BE49-F238E27FC236}">
                <a16:creationId xmlns:a16="http://schemas.microsoft.com/office/drawing/2014/main" id="{703B3ABF-F84B-AECE-A9C2-74D47F436D81}"/>
              </a:ext>
            </a:extLst>
          </p:cNvPr>
          <p:cNvGraphicFramePr>
            <a:graphicFrameLocks noGrp="1"/>
          </p:cNvGraphicFramePr>
          <p:nvPr>
            <p:ph sz="quarter" idx="13"/>
            <p:extLst>
              <p:ext uri="{D42A27DB-BD31-4B8C-83A1-F6EECF244321}">
                <p14:modId xmlns:p14="http://schemas.microsoft.com/office/powerpoint/2010/main" val="3627339562"/>
              </p:ext>
            </p:extLst>
          </p:nvPr>
        </p:nvGraphicFramePr>
        <p:xfrm>
          <a:off x="514350" y="643468"/>
          <a:ext cx="4656327" cy="532870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8478760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2253B299-7BB1-4AE6-BCBC-6F7E44B9D8D7}"/>
              </a:ext>
            </a:extLst>
          </p:cNvPr>
          <p:cNvSpPr>
            <a:spLocks noGrp="1"/>
          </p:cNvSpPr>
          <p:nvPr>
            <p:ph type="title"/>
          </p:nvPr>
        </p:nvSpPr>
        <p:spPr/>
        <p:txBody>
          <a:bodyPr/>
          <a:lstStyle/>
          <a:p>
            <a:pPr eaLnBrk="1" hangingPunct="1"/>
            <a:r>
              <a:rPr lang="en-US" altLang="en-US" sz="5400"/>
              <a:t>§</a:t>
            </a:r>
            <a:r>
              <a:rPr lang="en-US" altLang="en-US"/>
              <a:t>18a Transfer</a:t>
            </a:r>
          </a:p>
        </p:txBody>
      </p:sp>
      <p:sp>
        <p:nvSpPr>
          <p:cNvPr id="35843" name="Rectangle 3">
            <a:extLst>
              <a:ext uri="{FF2B5EF4-FFF2-40B4-BE49-F238E27FC236}">
                <a16:creationId xmlns:a16="http://schemas.microsoft.com/office/drawing/2014/main" id="{3EBAB345-B1B9-4258-9195-752BAEE79F01}"/>
              </a:ext>
            </a:extLst>
          </p:cNvPr>
          <p:cNvSpPr>
            <a:spLocks noGrp="1" noChangeArrowheads="1"/>
          </p:cNvSpPr>
          <p:nvPr>
            <p:ph sz="quarter" idx="13"/>
          </p:nvPr>
        </p:nvSpPr>
        <p:spPr>
          <a:xfrm>
            <a:off x="609600" y="1828800"/>
            <a:ext cx="8382000" cy="4419600"/>
          </a:xfrm>
        </p:spPr>
        <p:txBody>
          <a:bodyPr/>
          <a:lstStyle/>
          <a:p>
            <a:pPr marL="0" indent="0" eaLnBrk="1" hangingPunct="1">
              <a:lnSpc>
                <a:spcPct val="90000"/>
              </a:lnSpc>
              <a:buFont typeface="Wingdings 3" panose="05040102010807070707" pitchFamily="18" charset="2"/>
              <a:buNone/>
              <a:defRPr/>
            </a:pPr>
            <a:r>
              <a:rPr lang="en-US" altLang="en-US" sz="2800" dirty="0"/>
              <a:t>§18: Transfer of Prisoners in Need of Hospitalization by Reason of Mental Illness: </a:t>
            </a:r>
          </a:p>
          <a:p>
            <a:pPr eaLnBrk="1" hangingPunct="1">
              <a:lnSpc>
                <a:spcPct val="90000"/>
              </a:lnSpc>
              <a:defRPr/>
            </a:pPr>
            <a:r>
              <a:rPr lang="en-US" altLang="en-US" sz="2800" dirty="0"/>
              <a:t>Court-ordered inpatient evaluation or commitment of a prisoner in need of treatment</a:t>
            </a:r>
          </a:p>
          <a:p>
            <a:pPr eaLnBrk="1" hangingPunct="1">
              <a:lnSpc>
                <a:spcPct val="90000"/>
              </a:lnSpc>
              <a:defRPr/>
            </a:pPr>
            <a:r>
              <a:rPr lang="en-US" altLang="en-US" sz="2800" dirty="0"/>
              <a:t>Most go to </a:t>
            </a:r>
            <a:r>
              <a:rPr lang="en-US" altLang="en-US" sz="2800" dirty="0" err="1"/>
              <a:t>BSH</a:t>
            </a:r>
            <a:r>
              <a:rPr lang="en-US" altLang="en-US" sz="2800" dirty="0"/>
              <a:t> and require strict security as they are incarcerated</a:t>
            </a:r>
          </a:p>
          <a:p>
            <a:pPr eaLnBrk="1" hangingPunct="1">
              <a:lnSpc>
                <a:spcPct val="90000"/>
              </a:lnSpc>
              <a:defRPr/>
            </a:pPr>
            <a:r>
              <a:rPr lang="en-US" altLang="en-US" sz="2800" i="1" dirty="0"/>
              <a:t>Women prisoners come to DMH facilities</a:t>
            </a:r>
            <a:endParaRPr lang="en-US" altLang="en-US" sz="28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66809B23-EC40-425A-B89A-F9CE4F0631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7999"/>
          </a:xfrm>
          <a:custGeom>
            <a:avLst/>
            <a:gdLst>
              <a:gd name="connsiteX0" fmla="*/ 3 w 11647715"/>
              <a:gd name="connsiteY0" fmla="*/ 0 h 2634343"/>
              <a:gd name="connsiteX1" fmla="*/ 11647715 w 11647715"/>
              <a:gd name="connsiteY1" fmla="*/ 0 h 2634343"/>
              <a:gd name="connsiteX2" fmla="*/ 11647715 w 11647715"/>
              <a:gd name="connsiteY2" fmla="*/ 2634343 h 2634343"/>
              <a:gd name="connsiteX3" fmla="*/ 3 w 11647715"/>
              <a:gd name="connsiteY3" fmla="*/ 2634343 h 2634343"/>
              <a:gd name="connsiteX4" fmla="*/ 3 w 11647715"/>
              <a:gd name="connsiteY4" fmla="*/ 1533667 h 2634343"/>
              <a:gd name="connsiteX5" fmla="*/ 0 w 11647715"/>
              <a:gd name="connsiteY5" fmla="*/ 1533667 h 2634343"/>
              <a:gd name="connsiteX6" fmla="*/ 0 w 11647715"/>
              <a:gd name="connsiteY6" fmla="*/ 980400 h 2634343"/>
              <a:gd name="connsiteX7" fmla="*/ 3 w 11647715"/>
              <a:gd name="connsiteY7" fmla="*/ 980400 h 263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47715" h="2634343">
                <a:moveTo>
                  <a:pt x="3" y="0"/>
                </a:moveTo>
                <a:lnTo>
                  <a:pt x="11647715" y="0"/>
                </a:lnTo>
                <a:lnTo>
                  <a:pt x="11647715" y="2634343"/>
                </a:lnTo>
                <a:lnTo>
                  <a:pt x="3" y="2634343"/>
                </a:lnTo>
                <a:lnTo>
                  <a:pt x="3" y="1533667"/>
                </a:lnTo>
                <a:lnTo>
                  <a:pt x="0" y="1533667"/>
                </a:lnTo>
                <a:lnTo>
                  <a:pt x="0" y="980400"/>
                </a:lnTo>
                <a:lnTo>
                  <a:pt x="3" y="98040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17" name="Freeform: Shape 16">
            <a:extLst>
              <a:ext uri="{FF2B5EF4-FFF2-40B4-BE49-F238E27FC236}">
                <a16:creationId xmlns:a16="http://schemas.microsoft.com/office/drawing/2014/main" id="{A601F395-3079-4179-84BA-6654D9F825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599" y="643467"/>
            <a:ext cx="8178800" cy="5571066"/>
          </a:xfrm>
          <a:custGeom>
            <a:avLst/>
            <a:gdLst>
              <a:gd name="connsiteX0" fmla="*/ 0 w 8130198"/>
              <a:gd name="connsiteY0" fmla="*/ 0 h 6857999"/>
              <a:gd name="connsiteX1" fmla="*/ 7241014 w 8130198"/>
              <a:gd name="connsiteY1" fmla="*/ 0 h 6857999"/>
              <a:gd name="connsiteX2" fmla="*/ 8130198 w 8130198"/>
              <a:gd name="connsiteY2" fmla="*/ 0 h 6857999"/>
              <a:gd name="connsiteX3" fmla="*/ 8130198 w 8130198"/>
              <a:gd name="connsiteY3" fmla="*/ 6857999 h 6857999"/>
              <a:gd name="connsiteX4" fmla="*/ 0 w 8130198"/>
              <a:gd name="connsiteY4" fmla="*/ 6857999 h 6857999"/>
              <a:gd name="connsiteX5" fmla="*/ 0 w 8130198"/>
              <a:gd name="connsiteY5" fmla="*/ 63753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30198" h="6857999">
                <a:moveTo>
                  <a:pt x="0" y="0"/>
                </a:moveTo>
                <a:lnTo>
                  <a:pt x="7241014" y="0"/>
                </a:lnTo>
                <a:lnTo>
                  <a:pt x="8130198" y="0"/>
                </a:lnTo>
                <a:lnTo>
                  <a:pt x="8130198" y="6857999"/>
                </a:lnTo>
                <a:lnTo>
                  <a:pt x="0" y="6857999"/>
                </a:lnTo>
                <a:lnTo>
                  <a:pt x="0" y="6375361"/>
                </a:lnTo>
                <a:close/>
              </a:path>
            </a:pathLst>
          </a:custGeom>
          <a:ln w="50800" cap="sq">
            <a:solidFill>
              <a:srgbClr val="7F7F7F"/>
            </a:solidFill>
            <a:miter lim="800000"/>
          </a:ln>
          <a:effectLst>
            <a:outerShdw blurRad="101600" dist="152400" dir="4380000" algn="t" rotWithShape="0">
              <a:prstClr val="black">
                <a:alpha val="43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392D2408-CC07-4481-99BE-C8BABDDEECF8}"/>
              </a:ext>
            </a:extLst>
          </p:cNvPr>
          <p:cNvSpPr>
            <a:spLocks noGrp="1"/>
          </p:cNvSpPr>
          <p:nvPr>
            <p:ph type="title"/>
          </p:nvPr>
        </p:nvSpPr>
        <p:spPr>
          <a:xfrm>
            <a:off x="965199" y="1061660"/>
            <a:ext cx="7213600" cy="1043108"/>
          </a:xfrm>
        </p:spPr>
        <p:txBody>
          <a:bodyPr vert="horz" lIns="68580" tIns="34290" rIns="68580" bIns="34290" rtlCol="0">
            <a:normAutofit/>
          </a:bodyPr>
          <a:lstStyle/>
          <a:p>
            <a:pPr algn="ctr"/>
            <a:r>
              <a:rPr lang="en-US" sz="4200" b="1"/>
              <a:t>§35 Process</a:t>
            </a:r>
            <a:endParaRPr lang="en-US" sz="4200" i="1"/>
          </a:p>
        </p:txBody>
      </p:sp>
      <p:sp>
        <p:nvSpPr>
          <p:cNvPr id="19" name="Content Placeholder 2"/>
          <p:cNvSpPr>
            <a:spLocks noGrp="1"/>
          </p:cNvSpPr>
          <p:nvPr>
            <p:ph idx="1"/>
          </p:nvPr>
        </p:nvSpPr>
        <p:spPr>
          <a:xfrm>
            <a:off x="965199" y="2226681"/>
            <a:ext cx="7213600" cy="3586290"/>
          </a:xfrm>
        </p:spPr>
        <p:txBody>
          <a:bodyPr>
            <a:noAutofit/>
          </a:bodyPr>
          <a:lstStyle/>
          <a:p>
            <a:pPr>
              <a:lnSpc>
                <a:spcPct val="110000"/>
              </a:lnSpc>
            </a:pPr>
            <a:r>
              <a:rPr lang="en-US" sz="1400" dirty="0">
                <a:solidFill>
                  <a:schemeClr val="tx1">
                    <a:lumMod val="85000"/>
                    <a:lumOff val="15000"/>
                  </a:schemeClr>
                </a:solidFill>
              </a:rPr>
              <a:t>Petition in the clerk’s office at any district or juvenile court</a:t>
            </a:r>
          </a:p>
          <a:p>
            <a:pPr lvl="1">
              <a:lnSpc>
                <a:spcPct val="110000"/>
              </a:lnSpc>
            </a:pPr>
            <a:r>
              <a:rPr lang="en-US" sz="1400" dirty="0">
                <a:solidFill>
                  <a:schemeClr val="tx1">
                    <a:lumMod val="85000"/>
                    <a:lumOff val="15000"/>
                  </a:schemeClr>
                </a:solidFill>
              </a:rPr>
              <a:t>Qualified petitioners: Police officers, physicians, court officials, spouse, legal guardian or blood relative </a:t>
            </a:r>
          </a:p>
          <a:p>
            <a:pPr lvl="1">
              <a:lnSpc>
                <a:spcPct val="110000"/>
              </a:lnSpc>
            </a:pPr>
            <a:r>
              <a:rPr lang="en-US" sz="1400" dirty="0">
                <a:solidFill>
                  <a:schemeClr val="tx1">
                    <a:lumMod val="85000"/>
                    <a:lumOff val="15000"/>
                  </a:schemeClr>
                </a:solidFill>
              </a:rPr>
              <a:t>Petition as early in the day as possible</a:t>
            </a:r>
          </a:p>
          <a:p>
            <a:pPr>
              <a:lnSpc>
                <a:spcPct val="110000"/>
              </a:lnSpc>
            </a:pPr>
            <a:r>
              <a:rPr lang="en-US" sz="1400" dirty="0">
                <a:solidFill>
                  <a:schemeClr val="tx1">
                    <a:lumMod val="85000"/>
                    <a:lumOff val="15000"/>
                  </a:schemeClr>
                </a:solidFill>
              </a:rPr>
              <a:t>Petition goes before the judge</a:t>
            </a:r>
          </a:p>
          <a:p>
            <a:pPr lvl="1">
              <a:lnSpc>
                <a:spcPct val="110000"/>
              </a:lnSpc>
            </a:pPr>
            <a:r>
              <a:rPr lang="en-US" sz="1400" dirty="0">
                <a:solidFill>
                  <a:schemeClr val="tx1">
                    <a:lumMod val="85000"/>
                    <a:lumOff val="15000"/>
                  </a:schemeClr>
                </a:solidFill>
              </a:rPr>
              <a:t>Petitioner may be required to testify</a:t>
            </a:r>
          </a:p>
          <a:p>
            <a:pPr lvl="1">
              <a:lnSpc>
                <a:spcPct val="110000"/>
              </a:lnSpc>
            </a:pPr>
            <a:r>
              <a:rPr lang="en-US" sz="1400" dirty="0">
                <a:solidFill>
                  <a:schemeClr val="tx1">
                    <a:lumMod val="85000"/>
                    <a:lumOff val="15000"/>
                  </a:schemeClr>
                </a:solidFill>
              </a:rPr>
              <a:t>If petition is granted, warrant of apprehension may be issued</a:t>
            </a:r>
          </a:p>
          <a:p>
            <a:pPr lvl="1">
              <a:lnSpc>
                <a:spcPct val="110000"/>
              </a:lnSpc>
            </a:pPr>
            <a:r>
              <a:rPr lang="en-US" sz="1400" dirty="0">
                <a:solidFill>
                  <a:schemeClr val="tx1">
                    <a:lumMod val="85000"/>
                    <a:lumOff val="15000"/>
                  </a:schemeClr>
                </a:solidFill>
              </a:rPr>
              <a:t>Warrant active for 5 business days, during business hours</a:t>
            </a:r>
          </a:p>
          <a:p>
            <a:pPr lvl="1">
              <a:lnSpc>
                <a:spcPct val="110000"/>
              </a:lnSpc>
            </a:pPr>
            <a:r>
              <a:rPr lang="en-US" sz="1400" dirty="0">
                <a:solidFill>
                  <a:schemeClr val="tx1">
                    <a:lumMod val="85000"/>
                    <a:lumOff val="15000"/>
                  </a:schemeClr>
                </a:solidFill>
              </a:rPr>
              <a:t>Warrant does not guarantee commitment is allowed</a:t>
            </a:r>
          </a:p>
          <a:p>
            <a:pPr>
              <a:lnSpc>
                <a:spcPct val="110000"/>
              </a:lnSpc>
            </a:pPr>
            <a:r>
              <a:rPr lang="en-US" sz="1400" dirty="0">
                <a:solidFill>
                  <a:schemeClr val="tx1">
                    <a:lumMod val="85000"/>
                    <a:lumOff val="15000"/>
                  </a:schemeClr>
                </a:solidFill>
              </a:rPr>
              <a:t>Person is apprehended and brought to the court, where they are assigned an attorney</a:t>
            </a:r>
          </a:p>
          <a:p>
            <a:pPr>
              <a:lnSpc>
                <a:spcPct val="110000"/>
              </a:lnSpc>
            </a:pPr>
            <a:r>
              <a:rPr lang="en-US" sz="1400" dirty="0">
                <a:solidFill>
                  <a:schemeClr val="tx1">
                    <a:lumMod val="85000"/>
                    <a:lumOff val="15000"/>
                  </a:schemeClr>
                </a:solidFill>
              </a:rPr>
              <a:t>Court clinician starts evaluation:  Interviews, collaterals, records </a:t>
            </a:r>
          </a:p>
          <a:p>
            <a:pPr>
              <a:lnSpc>
                <a:spcPct val="110000"/>
              </a:lnSpc>
            </a:pPr>
            <a:r>
              <a:rPr lang="en-US" sz="1400" dirty="0">
                <a:solidFill>
                  <a:schemeClr val="tx1">
                    <a:lumMod val="85000"/>
                    <a:lumOff val="15000"/>
                  </a:schemeClr>
                </a:solidFill>
              </a:rPr>
              <a:t>Clinician provides a recommendation to the court regarding criteria for commitment</a:t>
            </a:r>
          </a:p>
        </p:txBody>
      </p:sp>
    </p:spTree>
    <p:extLst>
      <p:ext uri="{BB962C8B-B14F-4D97-AF65-F5344CB8AC3E}">
        <p14:creationId xmlns:p14="http://schemas.microsoft.com/office/powerpoint/2010/main" val="8665100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sp useBgFill="1">
        <p:nvSpPr>
          <p:cNvPr id="69646" name="Rectangle 69645">
            <a:extLst>
              <a:ext uri="{FF2B5EF4-FFF2-40B4-BE49-F238E27FC236}">
                <a16:creationId xmlns:a16="http://schemas.microsoft.com/office/drawing/2014/main" id="{409B9083-705E-4BE4-AD59-3AF21218EE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634" name="Rectangle 2">
            <a:extLst>
              <a:ext uri="{FF2B5EF4-FFF2-40B4-BE49-F238E27FC236}">
                <a16:creationId xmlns:a16="http://schemas.microsoft.com/office/drawing/2014/main" id="{055DDC66-CCD0-4FC5-8923-437637ABA728}"/>
              </a:ext>
            </a:extLst>
          </p:cNvPr>
          <p:cNvSpPr>
            <a:spLocks noGrp="1"/>
          </p:cNvSpPr>
          <p:nvPr>
            <p:ph type="title"/>
          </p:nvPr>
        </p:nvSpPr>
        <p:spPr>
          <a:xfrm>
            <a:off x="514350" y="685800"/>
            <a:ext cx="8094627" cy="1151965"/>
          </a:xfrm>
        </p:spPr>
        <p:txBody>
          <a:bodyPr>
            <a:normAutofit/>
          </a:bodyPr>
          <a:lstStyle/>
          <a:p>
            <a:pPr eaLnBrk="1" hangingPunct="1"/>
            <a:r>
              <a:rPr lang="en-US" altLang="en-US"/>
              <a:t>Civil Commitment §35’s</a:t>
            </a:r>
          </a:p>
        </p:txBody>
      </p:sp>
      <p:graphicFrame>
        <p:nvGraphicFramePr>
          <p:cNvPr id="69647" name="Rectangle 3">
            <a:extLst>
              <a:ext uri="{FF2B5EF4-FFF2-40B4-BE49-F238E27FC236}">
                <a16:creationId xmlns:a16="http://schemas.microsoft.com/office/drawing/2014/main" id="{7B99F932-2B75-CF72-10D8-39507F759257}"/>
              </a:ext>
            </a:extLst>
          </p:cNvPr>
          <p:cNvGraphicFramePr>
            <a:graphicFrameLocks noGrp="1"/>
          </p:cNvGraphicFramePr>
          <p:nvPr>
            <p:ph sz="quarter" idx="13"/>
            <p:extLst>
              <p:ext uri="{D42A27DB-BD31-4B8C-83A1-F6EECF244321}">
                <p14:modId xmlns:p14="http://schemas.microsoft.com/office/powerpoint/2010/main" val="2049260905"/>
              </p:ext>
            </p:extLst>
          </p:nvPr>
        </p:nvGraphicFramePr>
        <p:xfrm>
          <a:off x="514350" y="2063750"/>
          <a:ext cx="8095059" cy="39084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5C90836-5ADB-4D63-A39D-D9BC0E10B49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11" name="Rectangle 10">
            <a:extLst>
              <a:ext uri="{FF2B5EF4-FFF2-40B4-BE49-F238E27FC236}">
                <a16:creationId xmlns:a16="http://schemas.microsoft.com/office/drawing/2014/main" id="{EC076BC1-44A9-43BA-9FA0-93D9F5636F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984964"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Freeform 9">
            <a:extLst>
              <a:ext uri="{FF2B5EF4-FFF2-40B4-BE49-F238E27FC236}">
                <a16:creationId xmlns:a16="http://schemas.microsoft.com/office/drawing/2014/main" id="{10EBC408-9E16-4483-93FA-BB4E0D06D0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047" y="0"/>
            <a:ext cx="8829967"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txBody>
          <a:bodyPr/>
          <a:lstStyle/>
          <a:p>
            <a:endParaRPr lang="en-US"/>
          </a:p>
        </p:txBody>
      </p:sp>
      <p:sp>
        <p:nvSpPr>
          <p:cNvPr id="15" name="Rectangle 14">
            <a:extLst>
              <a:ext uri="{FF2B5EF4-FFF2-40B4-BE49-F238E27FC236}">
                <a16:creationId xmlns:a16="http://schemas.microsoft.com/office/drawing/2014/main" id="{1DAA8918-7760-46BA-B19F-9818085CB7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3490722" cy="6380796"/>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8DFF6692-2FF4-408C-EF49-96E8385A5D89}"/>
              </a:ext>
            </a:extLst>
          </p:cNvPr>
          <p:cNvSpPr>
            <a:spLocks noGrp="1"/>
          </p:cNvSpPr>
          <p:nvPr>
            <p:ph type="title"/>
          </p:nvPr>
        </p:nvSpPr>
        <p:spPr>
          <a:xfrm>
            <a:off x="514351" y="685800"/>
            <a:ext cx="2536460" cy="4846967"/>
          </a:xfrm>
        </p:spPr>
        <p:txBody>
          <a:bodyPr>
            <a:normAutofit/>
          </a:bodyPr>
          <a:lstStyle/>
          <a:p>
            <a:r>
              <a:rPr lang="en-US" sz="3300">
                <a:solidFill>
                  <a:srgbClr val="FFFFFF"/>
                </a:solidFill>
              </a:rPr>
              <a:t>Commitment Criteria</a:t>
            </a:r>
          </a:p>
        </p:txBody>
      </p:sp>
      <p:graphicFrame>
        <p:nvGraphicFramePr>
          <p:cNvPr id="5" name="Content Placeholder 2">
            <a:extLst>
              <a:ext uri="{FF2B5EF4-FFF2-40B4-BE49-F238E27FC236}">
                <a16:creationId xmlns:a16="http://schemas.microsoft.com/office/drawing/2014/main" id="{FF155731-B915-289F-9F2E-AD4803E48184}"/>
              </a:ext>
            </a:extLst>
          </p:cNvPr>
          <p:cNvGraphicFramePr>
            <a:graphicFrameLocks noGrp="1"/>
          </p:cNvGraphicFramePr>
          <p:nvPr>
            <p:ph sz="quarter" idx="13"/>
            <p:extLst>
              <p:ext uri="{D42A27DB-BD31-4B8C-83A1-F6EECF244321}">
                <p14:modId xmlns:p14="http://schemas.microsoft.com/office/powerpoint/2010/main" val="2892856025"/>
              </p:ext>
            </p:extLst>
          </p:nvPr>
        </p:nvGraphicFramePr>
        <p:xfrm>
          <a:off x="3970581" y="685800"/>
          <a:ext cx="4319742" cy="48469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253846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4352" y="1036865"/>
            <a:ext cx="4558816" cy="668798"/>
          </a:xfrm>
        </p:spPr>
        <p:txBody>
          <a:bodyPr vert="horz" lIns="68580" tIns="34290" rIns="68580" bIns="34290" rtlCol="0" anchor="b">
            <a:normAutofit/>
          </a:bodyPr>
          <a:lstStyle/>
          <a:p>
            <a:r>
              <a:rPr lang="en-US" sz="3450" b="1" dirty="0">
                <a:solidFill>
                  <a:schemeClr val="tx1"/>
                </a:solidFill>
              </a:rPr>
              <a:t>Collateral Data</a:t>
            </a:r>
            <a:endParaRPr lang="en-US" sz="3450" dirty="0">
              <a:solidFill>
                <a:schemeClr val="tx1"/>
              </a:solidFill>
            </a:endParaRPr>
          </a:p>
        </p:txBody>
      </p:sp>
      <p:pic>
        <p:nvPicPr>
          <p:cNvPr id="4" name="Picture 2" descr="Text&#10;&#10;Description automatically generated">
            <a:extLst>
              <a:ext uri="{FF2B5EF4-FFF2-40B4-BE49-F238E27FC236}">
                <a16:creationId xmlns:a16="http://schemas.microsoft.com/office/drawing/2014/main" id="{C19D8603-E58D-164C-B140-F4AA39FF12F8}"/>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r="1" b="1"/>
          <a:stretch/>
        </p:blipFill>
        <p:spPr bwMode="auto">
          <a:xfrm>
            <a:off x="209358" y="1470891"/>
            <a:ext cx="3916219" cy="3916219"/>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a:extLst>
              <a:ext uri="{FF2B5EF4-FFF2-40B4-BE49-F238E27FC236}">
                <a16:creationId xmlns:a16="http://schemas.microsoft.com/office/drawing/2014/main" id="{1521241D-C401-F740-97F1-14C34C487E45}"/>
              </a:ext>
            </a:extLst>
          </p:cNvPr>
          <p:cNvSpPr txBox="1"/>
          <p:nvPr/>
        </p:nvSpPr>
        <p:spPr>
          <a:xfrm>
            <a:off x="4544291" y="1811715"/>
            <a:ext cx="4145331" cy="4182377"/>
          </a:xfrm>
          <a:prstGeom prst="rect">
            <a:avLst/>
          </a:prstGeom>
        </p:spPr>
        <p:txBody>
          <a:bodyPr vert="horz" lIns="68580" tIns="34290" rIns="68580" bIns="34290" rtlCol="0" anchor="t">
            <a:noAutofit/>
          </a:bodyPr>
          <a:lstStyle/>
          <a:p>
            <a:pPr marL="257175" indent="-257175">
              <a:lnSpc>
                <a:spcPct val="90000"/>
              </a:lnSpc>
              <a:spcAft>
                <a:spcPts val="450"/>
              </a:spcAft>
              <a:buFont typeface="Arial" panose="020B0604020202020204" pitchFamily="34" charset="0"/>
              <a:buChar char="•"/>
            </a:pPr>
            <a:r>
              <a:rPr lang="en-US" dirty="0"/>
              <a:t>Other family members, friends, partners, etc.</a:t>
            </a:r>
          </a:p>
          <a:p>
            <a:pPr marL="257175" indent="-257175">
              <a:lnSpc>
                <a:spcPct val="90000"/>
              </a:lnSpc>
              <a:spcAft>
                <a:spcPts val="450"/>
              </a:spcAft>
              <a:buFont typeface="Arial" panose="020B0604020202020204" pitchFamily="34" charset="0"/>
              <a:buChar char="•"/>
            </a:pPr>
            <a:r>
              <a:rPr lang="en-US" dirty="0"/>
              <a:t>Providers</a:t>
            </a:r>
          </a:p>
          <a:p>
            <a:pPr marL="257175" indent="-257175">
              <a:lnSpc>
                <a:spcPct val="90000"/>
              </a:lnSpc>
              <a:spcAft>
                <a:spcPts val="450"/>
              </a:spcAft>
              <a:buFont typeface="Arial" panose="020B0604020202020204" pitchFamily="34" charset="0"/>
              <a:buChar char="•"/>
            </a:pPr>
            <a:r>
              <a:rPr lang="en-US" dirty="0"/>
              <a:t>Probation Officers</a:t>
            </a:r>
          </a:p>
          <a:p>
            <a:pPr marL="257175" indent="-257175">
              <a:lnSpc>
                <a:spcPct val="90000"/>
              </a:lnSpc>
              <a:spcAft>
                <a:spcPts val="450"/>
              </a:spcAft>
              <a:buFont typeface="Arial" panose="020B0604020202020204" pitchFamily="34" charset="0"/>
              <a:buChar char="•"/>
            </a:pPr>
            <a:r>
              <a:rPr lang="en-US" dirty="0"/>
              <a:t>Police incident reports</a:t>
            </a:r>
          </a:p>
          <a:p>
            <a:pPr marL="257175" indent="-257175">
              <a:lnSpc>
                <a:spcPct val="90000"/>
              </a:lnSpc>
              <a:spcAft>
                <a:spcPts val="450"/>
              </a:spcAft>
              <a:buFont typeface="Arial" panose="020B0604020202020204" pitchFamily="34" charset="0"/>
              <a:buChar char="•"/>
            </a:pPr>
            <a:r>
              <a:rPr lang="en-US" dirty="0"/>
              <a:t>CARIs</a:t>
            </a:r>
          </a:p>
          <a:p>
            <a:pPr marL="257175" indent="-257175">
              <a:lnSpc>
                <a:spcPct val="90000"/>
              </a:lnSpc>
              <a:spcAft>
                <a:spcPts val="450"/>
              </a:spcAft>
              <a:buFont typeface="Arial" panose="020B0604020202020204" pitchFamily="34" charset="0"/>
              <a:buChar char="•"/>
            </a:pPr>
            <a:r>
              <a:rPr lang="en-US" dirty="0"/>
              <a:t>Release of information</a:t>
            </a:r>
          </a:p>
          <a:p>
            <a:pPr marL="257175" indent="-257175">
              <a:lnSpc>
                <a:spcPct val="90000"/>
              </a:lnSpc>
              <a:spcAft>
                <a:spcPts val="450"/>
              </a:spcAft>
              <a:buFont typeface="Arial" panose="020B0604020202020204" pitchFamily="34" charset="0"/>
              <a:buChar char="•"/>
            </a:pPr>
            <a:r>
              <a:rPr lang="en-US" dirty="0"/>
              <a:t>ESP’s</a:t>
            </a:r>
          </a:p>
          <a:p>
            <a:pPr marL="257175" indent="-257175">
              <a:lnSpc>
                <a:spcPct val="90000"/>
              </a:lnSpc>
              <a:spcAft>
                <a:spcPts val="450"/>
              </a:spcAft>
              <a:buFont typeface="Arial" panose="020B0604020202020204" pitchFamily="34" charset="0"/>
              <a:buChar char="•"/>
            </a:pPr>
            <a:r>
              <a:rPr lang="en-US" dirty="0"/>
              <a:t>Court clinic records</a:t>
            </a:r>
          </a:p>
          <a:p>
            <a:pPr marL="257175" indent="-257175">
              <a:lnSpc>
                <a:spcPct val="90000"/>
              </a:lnSpc>
              <a:spcAft>
                <a:spcPts val="450"/>
              </a:spcAft>
              <a:buFont typeface="Arial" panose="020B0604020202020204" pitchFamily="34" charset="0"/>
              <a:buChar char="•"/>
            </a:pPr>
            <a:r>
              <a:rPr lang="en-US" dirty="0"/>
              <a:t>Medical Records</a:t>
            </a:r>
          </a:p>
          <a:p>
            <a:pPr marL="257175" indent="-257175">
              <a:lnSpc>
                <a:spcPct val="90000"/>
              </a:lnSpc>
              <a:spcAft>
                <a:spcPts val="450"/>
              </a:spcAft>
              <a:buFont typeface="Arial" panose="020B0604020202020204" pitchFamily="34" charset="0"/>
              <a:buChar char="•"/>
            </a:pPr>
            <a:r>
              <a:rPr lang="en-US" dirty="0"/>
              <a:t>Observations from Court Officers</a:t>
            </a:r>
          </a:p>
          <a:p>
            <a:pPr marL="257175" indent="-257175">
              <a:lnSpc>
                <a:spcPct val="90000"/>
              </a:lnSpc>
              <a:spcAft>
                <a:spcPts val="450"/>
              </a:spcAft>
              <a:buFont typeface="Arial" panose="020B0604020202020204" pitchFamily="34" charset="0"/>
              <a:buChar char="•"/>
            </a:pPr>
            <a:r>
              <a:rPr lang="en-US" dirty="0"/>
              <a:t>Observations from Police Officers</a:t>
            </a:r>
          </a:p>
          <a:p>
            <a:pPr indent="-171450">
              <a:lnSpc>
                <a:spcPct val="90000"/>
              </a:lnSpc>
              <a:spcAft>
                <a:spcPts val="450"/>
              </a:spcAft>
              <a:buFont typeface="Arial" panose="020B0604020202020204" pitchFamily="34" charset="0"/>
              <a:buChar char="•"/>
            </a:pPr>
            <a:endParaRPr lang="en-US" dirty="0"/>
          </a:p>
          <a:p>
            <a:pPr>
              <a:lnSpc>
                <a:spcPct val="90000"/>
              </a:lnSpc>
              <a:spcAft>
                <a:spcPts val="450"/>
              </a:spcAft>
            </a:pPr>
            <a:r>
              <a:rPr lang="en-US" i="1" dirty="0"/>
              <a:t>*** Admissibility of data:  Hearsay, recency issues</a:t>
            </a:r>
          </a:p>
          <a:p>
            <a:pPr indent="-171450">
              <a:lnSpc>
                <a:spcPct val="90000"/>
              </a:lnSpc>
              <a:spcAft>
                <a:spcPts val="450"/>
              </a:spcAft>
              <a:buFont typeface="Arial" panose="020B0604020202020204" pitchFamily="34" charset="0"/>
              <a:buChar char="•"/>
            </a:pPr>
            <a:endParaRPr lang="en-US" dirty="0"/>
          </a:p>
        </p:txBody>
      </p:sp>
    </p:spTree>
    <p:extLst>
      <p:ext uri="{BB962C8B-B14F-4D97-AF65-F5344CB8AC3E}">
        <p14:creationId xmlns:p14="http://schemas.microsoft.com/office/powerpoint/2010/main" val="37999083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CA4A8E49-233C-437A-BEE4-75096B09576A}"/>
              </a:ext>
            </a:extLst>
          </p:cNvPr>
          <p:cNvSpPr>
            <a:spLocks noGrp="1"/>
          </p:cNvSpPr>
          <p:nvPr>
            <p:ph type="title"/>
          </p:nvPr>
        </p:nvSpPr>
        <p:spPr/>
        <p:txBody>
          <a:bodyPr/>
          <a:lstStyle/>
          <a:p>
            <a:pPr eaLnBrk="1" hangingPunct="1"/>
            <a:r>
              <a:rPr lang="en-US" altLang="en-US" sz="4000"/>
              <a:t>§ 35 Treatment Facilities</a:t>
            </a:r>
          </a:p>
        </p:txBody>
      </p:sp>
      <p:sp>
        <p:nvSpPr>
          <p:cNvPr id="71683" name="Rectangle 3">
            <a:extLst>
              <a:ext uri="{FF2B5EF4-FFF2-40B4-BE49-F238E27FC236}">
                <a16:creationId xmlns:a16="http://schemas.microsoft.com/office/drawing/2014/main" id="{65AC702D-970E-41A1-A07C-CA09F9A8CDC2}"/>
              </a:ext>
            </a:extLst>
          </p:cNvPr>
          <p:cNvSpPr>
            <a:spLocks noGrp="1"/>
          </p:cNvSpPr>
          <p:nvPr>
            <p:ph sz="quarter" idx="13"/>
          </p:nvPr>
        </p:nvSpPr>
        <p:spPr>
          <a:xfrm>
            <a:off x="228600" y="1524000"/>
            <a:ext cx="4191000" cy="5105400"/>
          </a:xfrm>
        </p:spPr>
        <p:txBody>
          <a:bodyPr>
            <a:normAutofit fontScale="92500"/>
          </a:bodyPr>
          <a:lstStyle/>
          <a:p>
            <a:pPr eaLnBrk="1" hangingPunct="1"/>
            <a:r>
              <a:rPr lang="en-US" altLang="en-US" sz="2400" b="1" dirty="0"/>
              <a:t>Women</a:t>
            </a:r>
            <a:r>
              <a:rPr lang="en-US" altLang="en-US" sz="2400" dirty="0"/>
              <a:t> on civil §35’s go to:</a:t>
            </a:r>
          </a:p>
          <a:p>
            <a:pPr eaLnBrk="1" hangingPunct="1"/>
            <a:r>
              <a:rPr lang="en-US" altLang="en-US" sz="2400" dirty="0"/>
              <a:t> </a:t>
            </a:r>
            <a:r>
              <a:rPr lang="en-US" altLang="en-US" sz="2400" dirty="0" err="1"/>
              <a:t>WATC</a:t>
            </a:r>
            <a:r>
              <a:rPr lang="en-US" altLang="en-US" sz="2400" dirty="0"/>
              <a:t> (Women’s Addiction Treatment Center) in New Bedford </a:t>
            </a:r>
          </a:p>
          <a:p>
            <a:pPr eaLnBrk="1" hangingPunct="1"/>
            <a:r>
              <a:rPr lang="en-US" altLang="en-US" sz="2400" dirty="0" err="1"/>
              <a:t>DMH’s</a:t>
            </a:r>
            <a:r>
              <a:rPr lang="en-US" altLang="en-US" sz="2400" dirty="0"/>
              <a:t> RAP (Recovery From Addiction Program) in Taunton</a:t>
            </a:r>
          </a:p>
          <a:p>
            <a:pPr eaLnBrk="1" hangingPunct="1"/>
            <a:r>
              <a:rPr lang="en-US" altLang="en-US" sz="2400" dirty="0"/>
              <a:t>RCA – RCA Danvers facility</a:t>
            </a:r>
          </a:p>
          <a:p>
            <a:pPr eaLnBrk="1" hangingPunct="1"/>
            <a:r>
              <a:rPr lang="en-US" altLang="en-US" sz="2400" dirty="0" err="1"/>
              <a:t>BHN</a:t>
            </a:r>
            <a:r>
              <a:rPr lang="en-US" altLang="en-US" sz="2400" dirty="0"/>
              <a:t> – New View</a:t>
            </a:r>
          </a:p>
          <a:p>
            <a:pPr eaLnBrk="1" hangingPunct="1"/>
            <a:r>
              <a:rPr lang="en-US" altLang="en-US" sz="2400" b="1" dirty="0"/>
              <a:t>Women</a:t>
            </a:r>
            <a:r>
              <a:rPr lang="en-US" altLang="en-US" sz="2400" dirty="0"/>
              <a:t> on “dual status” may be sent to MCI-Framingham</a:t>
            </a:r>
          </a:p>
        </p:txBody>
      </p:sp>
      <p:sp>
        <p:nvSpPr>
          <p:cNvPr id="71684" name="Content Placeholder 1">
            <a:extLst>
              <a:ext uri="{FF2B5EF4-FFF2-40B4-BE49-F238E27FC236}">
                <a16:creationId xmlns:a16="http://schemas.microsoft.com/office/drawing/2014/main" id="{7BF9ADAF-3E93-4382-8601-3BBE3A8E4E84}"/>
              </a:ext>
            </a:extLst>
          </p:cNvPr>
          <p:cNvSpPr>
            <a:spLocks noGrp="1"/>
          </p:cNvSpPr>
          <p:nvPr>
            <p:ph sz="quarter" idx="14"/>
          </p:nvPr>
        </p:nvSpPr>
        <p:spPr>
          <a:xfrm>
            <a:off x="4343400" y="1524000"/>
            <a:ext cx="4673600" cy="4732338"/>
          </a:xfrm>
        </p:spPr>
        <p:txBody>
          <a:bodyPr>
            <a:normAutofit lnSpcReduction="10000"/>
          </a:bodyPr>
          <a:lstStyle/>
          <a:p>
            <a:pPr eaLnBrk="1" hangingPunct="1"/>
            <a:r>
              <a:rPr lang="en-US" altLang="en-US" sz="2400" b="1" dirty="0"/>
              <a:t>Men</a:t>
            </a:r>
            <a:r>
              <a:rPr lang="en-US" altLang="en-US" sz="2400" dirty="0"/>
              <a:t> on civil §35’s can go to:</a:t>
            </a:r>
          </a:p>
          <a:p>
            <a:pPr eaLnBrk="1" hangingPunct="1"/>
            <a:r>
              <a:rPr lang="en-US" altLang="en-US" sz="2400" dirty="0"/>
              <a:t> MATC (Men’s Addiction Treatment Center) in Brockton or DMH RAP Program</a:t>
            </a:r>
          </a:p>
          <a:p>
            <a:pPr eaLnBrk="1" hangingPunct="1"/>
            <a:endParaRPr lang="en-US" altLang="en-US" sz="2400" dirty="0"/>
          </a:p>
          <a:p>
            <a:r>
              <a:rPr lang="en-US" altLang="en-US" sz="2400" b="1" dirty="0"/>
              <a:t>Men</a:t>
            </a:r>
            <a:r>
              <a:rPr lang="en-US" altLang="en-US" sz="2400" dirty="0"/>
              <a:t> committed under s.35 can also be sent to Stonybrook Stabilization and Treatment Center at Hampden County Sheriff or to </a:t>
            </a:r>
            <a:r>
              <a:rPr lang="en-US" altLang="en-US" sz="2400" dirty="0" err="1"/>
              <a:t>MASAC</a:t>
            </a:r>
            <a:r>
              <a:rPr lang="en-US" altLang="en-US" sz="2400" dirty="0"/>
              <a:t>/Plymouth</a:t>
            </a:r>
          </a:p>
          <a:p>
            <a:pPr eaLnBrk="1" hangingPunct="1"/>
            <a:endParaRPr lang="en-US" altLang="en-US" sz="2400" dirty="0"/>
          </a:p>
          <a:p>
            <a:endParaRPr lang="en-US" alt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3730" name="Title 1">
            <a:extLst>
              <a:ext uri="{FF2B5EF4-FFF2-40B4-BE49-F238E27FC236}">
                <a16:creationId xmlns:a16="http://schemas.microsoft.com/office/drawing/2014/main" id="{F2DDD45C-F144-4BA5-A9EF-83928A325D90}"/>
              </a:ext>
            </a:extLst>
          </p:cNvPr>
          <p:cNvSpPr>
            <a:spLocks noGrp="1"/>
          </p:cNvSpPr>
          <p:nvPr>
            <p:ph type="title"/>
          </p:nvPr>
        </p:nvSpPr>
        <p:spPr/>
        <p:txBody>
          <a:bodyPr/>
          <a:lstStyle/>
          <a:p>
            <a:r>
              <a:rPr lang="en-US" altLang="en-US"/>
              <a:t>WM </a:t>
            </a:r>
            <a:r>
              <a:rPr lang="en-US" altLang="en-US" sz="4400"/>
              <a:t>§35 Trends</a:t>
            </a:r>
            <a:endParaRPr lang="en-US" altLang="en-US"/>
          </a:p>
        </p:txBody>
      </p:sp>
      <p:graphicFrame>
        <p:nvGraphicFramePr>
          <p:cNvPr id="2" name="Content Placeholder 5">
            <a:extLst>
              <a:ext uri="{FF2B5EF4-FFF2-40B4-BE49-F238E27FC236}">
                <a16:creationId xmlns:a16="http://schemas.microsoft.com/office/drawing/2014/main" id="{1D180DCC-5246-4A36-B8CA-55C4C59E03B6}"/>
              </a:ext>
            </a:extLst>
          </p:cNvPr>
          <p:cNvGraphicFramePr>
            <a:graphicFrameLocks noGrp="1"/>
          </p:cNvGraphicFramePr>
          <p:nvPr>
            <p:ph sz="quarter" idx="13"/>
            <p:extLst>
              <p:ext uri="{D42A27DB-BD31-4B8C-83A1-F6EECF244321}">
                <p14:modId xmlns:p14="http://schemas.microsoft.com/office/powerpoint/2010/main" val="2357133994"/>
              </p:ext>
            </p:extLst>
          </p:nvPr>
        </p:nvGraphicFramePr>
        <p:xfrm>
          <a:off x="685800" y="1837766"/>
          <a:ext cx="7626213" cy="456303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80ACB-B15A-BE91-A31D-EB7E78C153AE}"/>
              </a:ext>
            </a:extLst>
          </p:cNvPr>
          <p:cNvSpPr>
            <a:spLocks noGrp="1"/>
          </p:cNvSpPr>
          <p:nvPr>
            <p:ph type="title"/>
          </p:nvPr>
        </p:nvSpPr>
        <p:spPr/>
        <p:txBody>
          <a:bodyPr/>
          <a:lstStyle/>
          <a:p>
            <a:r>
              <a:rPr lang="en-US" dirty="0"/>
              <a:t>EXAMPLE of s.35</a:t>
            </a:r>
          </a:p>
        </p:txBody>
      </p:sp>
      <p:sp>
        <p:nvSpPr>
          <p:cNvPr id="3" name="Content Placeholder 2">
            <a:extLst>
              <a:ext uri="{FF2B5EF4-FFF2-40B4-BE49-F238E27FC236}">
                <a16:creationId xmlns:a16="http://schemas.microsoft.com/office/drawing/2014/main" id="{8F98DCCF-E50A-60F0-95BD-4C2FD319EAB6}"/>
              </a:ext>
            </a:extLst>
          </p:cNvPr>
          <p:cNvSpPr>
            <a:spLocks noGrp="1"/>
          </p:cNvSpPr>
          <p:nvPr>
            <p:ph sz="quarter" idx="13"/>
          </p:nvPr>
        </p:nvSpPr>
        <p:spPr/>
        <p:txBody>
          <a:bodyPr>
            <a:normAutofit/>
          </a:bodyPr>
          <a:lstStyle/>
          <a:p>
            <a:r>
              <a:rPr lang="en-US" sz="2400" dirty="0"/>
              <a:t>Officer examples/Issues</a:t>
            </a:r>
          </a:p>
          <a:p>
            <a:endParaRPr lang="en-US" sz="2400" dirty="0"/>
          </a:p>
          <a:p>
            <a:r>
              <a:rPr lang="en-US" sz="2400" dirty="0"/>
              <a:t>DISCUSSION</a:t>
            </a:r>
          </a:p>
        </p:txBody>
      </p:sp>
    </p:spTree>
    <p:extLst>
      <p:ext uri="{BB962C8B-B14F-4D97-AF65-F5344CB8AC3E}">
        <p14:creationId xmlns:p14="http://schemas.microsoft.com/office/powerpoint/2010/main" val="25250080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C809F030-6F45-49B5-B96B-D92635F2554D}"/>
              </a:ext>
            </a:extLst>
          </p:cNvPr>
          <p:cNvSpPr>
            <a:spLocks noGrp="1"/>
          </p:cNvSpPr>
          <p:nvPr>
            <p:ph type="title"/>
          </p:nvPr>
        </p:nvSpPr>
        <p:spPr>
          <a:xfrm>
            <a:off x="381000" y="381000"/>
            <a:ext cx="7083425" cy="919163"/>
          </a:xfrm>
        </p:spPr>
        <p:txBody>
          <a:bodyPr/>
          <a:lstStyle/>
          <a:p>
            <a:pPr eaLnBrk="1" hangingPunct="1"/>
            <a:r>
              <a:rPr lang="en-US" altLang="en-US" sz="4000"/>
              <a:t>Bridgewater State Hospital</a:t>
            </a:r>
          </a:p>
        </p:txBody>
      </p:sp>
      <p:sp>
        <p:nvSpPr>
          <p:cNvPr id="77827" name="Rectangle 3">
            <a:extLst>
              <a:ext uri="{FF2B5EF4-FFF2-40B4-BE49-F238E27FC236}">
                <a16:creationId xmlns:a16="http://schemas.microsoft.com/office/drawing/2014/main" id="{EE398830-6DF1-4C12-8C56-BF3DD368D366}"/>
              </a:ext>
            </a:extLst>
          </p:cNvPr>
          <p:cNvSpPr>
            <a:spLocks noGrp="1"/>
          </p:cNvSpPr>
          <p:nvPr>
            <p:ph sz="quarter" idx="13"/>
          </p:nvPr>
        </p:nvSpPr>
        <p:spPr>
          <a:xfrm>
            <a:off x="685800" y="1295400"/>
            <a:ext cx="8305800" cy="4953000"/>
          </a:xfrm>
        </p:spPr>
        <p:txBody>
          <a:bodyPr>
            <a:normAutofit lnSpcReduction="10000"/>
          </a:bodyPr>
          <a:lstStyle/>
          <a:p>
            <a:pPr eaLnBrk="1" hangingPunct="1"/>
            <a:r>
              <a:rPr lang="en-US" altLang="en-US" sz="2800" dirty="0"/>
              <a:t>Some statutory obligations are shared with Bridgewater (§15b’s, §16’s, and §18’s that require strict security). </a:t>
            </a:r>
          </a:p>
          <a:p>
            <a:pPr eaLnBrk="1" hangingPunct="1"/>
            <a:r>
              <a:rPr lang="en-US" altLang="en-US" sz="2800" dirty="0"/>
              <a:t>Concept of “Strict Security” – Legal terminology, not defined –how do our ACC staff view it?</a:t>
            </a:r>
          </a:p>
          <a:p>
            <a:pPr eaLnBrk="1" hangingPunct="1"/>
            <a:r>
              <a:rPr lang="en-US" altLang="en-US" sz="2800" dirty="0"/>
              <a:t>BSH, a DOC state hospital: Minimum, Maximum, ITU, Med West/Infirmary</a:t>
            </a:r>
          </a:p>
          <a:p>
            <a:pPr eaLnBrk="1" hangingPunct="1"/>
            <a:r>
              <a:rPr lang="en-US" altLang="en-US" sz="2800" b="1" dirty="0"/>
              <a:t>BSH Changes </a:t>
            </a:r>
            <a:r>
              <a:rPr lang="en-US" altLang="en-US" sz="2800" dirty="0"/>
              <a:t>under New Vendor: </a:t>
            </a:r>
            <a:r>
              <a:rPr lang="en-US" altLang="en-US" sz="2800" b="1" dirty="0" err="1"/>
              <a:t>Wellpath</a:t>
            </a:r>
            <a:r>
              <a:rPr lang="en-US" altLang="en-US" sz="2800" b="1" dirty="0"/>
              <a:t> </a:t>
            </a:r>
            <a:r>
              <a:rPr lang="en-US" altLang="en-US" sz="2800" dirty="0"/>
              <a:t>60 – 80 admissions a month at BSH, mostly 18a’s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56D17CE0-4072-41ED-BDEE-C7BC0ABF42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648BB0-ED52-0A16-6EA3-988DC98FAA98}"/>
              </a:ext>
            </a:extLst>
          </p:cNvPr>
          <p:cNvSpPr>
            <a:spLocks noGrp="1"/>
          </p:cNvSpPr>
          <p:nvPr>
            <p:ph type="title"/>
          </p:nvPr>
        </p:nvSpPr>
        <p:spPr>
          <a:xfrm>
            <a:off x="514350" y="685800"/>
            <a:ext cx="8094627" cy="1151965"/>
          </a:xfrm>
        </p:spPr>
        <p:txBody>
          <a:bodyPr>
            <a:normAutofit/>
          </a:bodyPr>
          <a:lstStyle/>
          <a:p>
            <a:r>
              <a:rPr lang="en-US" sz="3700" dirty="0"/>
              <a:t>18A Pre-arraignment protocol: Issues for police to consider</a:t>
            </a:r>
          </a:p>
        </p:txBody>
      </p:sp>
      <p:graphicFrame>
        <p:nvGraphicFramePr>
          <p:cNvPr id="12" name="Content Placeholder 2">
            <a:extLst>
              <a:ext uri="{FF2B5EF4-FFF2-40B4-BE49-F238E27FC236}">
                <a16:creationId xmlns:a16="http://schemas.microsoft.com/office/drawing/2014/main" id="{B1086B78-F4F0-BE69-D347-95BF51F996B2}"/>
              </a:ext>
            </a:extLst>
          </p:cNvPr>
          <p:cNvGraphicFramePr>
            <a:graphicFrameLocks noGrp="1"/>
          </p:cNvGraphicFramePr>
          <p:nvPr>
            <p:ph idx="1"/>
            <p:extLst>
              <p:ext uri="{D42A27DB-BD31-4B8C-83A1-F6EECF244321}">
                <p14:modId xmlns:p14="http://schemas.microsoft.com/office/powerpoint/2010/main" val="2081655032"/>
              </p:ext>
            </p:extLst>
          </p:nvPr>
        </p:nvGraphicFramePr>
        <p:xfrm>
          <a:off x="514350" y="2063750"/>
          <a:ext cx="8095059" cy="39084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9665364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314" name="Picture 2" descr="Image result for sequential intercept model">
            <a:extLst>
              <a:ext uri="{FF2B5EF4-FFF2-40B4-BE49-F238E27FC236}">
                <a16:creationId xmlns:a16="http://schemas.microsoft.com/office/drawing/2014/main" id="{6276A919-802D-4E3F-9206-6A8A8CAD92B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63" y="1447800"/>
            <a:ext cx="9144001"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itle 2">
            <a:extLst>
              <a:ext uri="{FF2B5EF4-FFF2-40B4-BE49-F238E27FC236}">
                <a16:creationId xmlns:a16="http://schemas.microsoft.com/office/drawing/2014/main" id="{39713106-6D21-4C38-B723-64284710AFBB}"/>
              </a:ext>
            </a:extLst>
          </p:cNvPr>
          <p:cNvSpPr>
            <a:spLocks noGrp="1"/>
          </p:cNvSpPr>
          <p:nvPr>
            <p:ph type="title"/>
          </p:nvPr>
        </p:nvSpPr>
        <p:spPr>
          <a:xfrm>
            <a:off x="6350" y="452438"/>
            <a:ext cx="9137650" cy="1400175"/>
          </a:xfrm>
        </p:spPr>
        <p:txBody>
          <a:bodyPr/>
          <a:lstStyle/>
          <a:p>
            <a:r>
              <a:rPr lang="en-US" altLang="en-US" sz="2400" b="1" dirty="0"/>
              <a:t>            Mental Health and Substance Abuse Intercepts in     </a:t>
            </a:r>
            <a:br>
              <a:rPr lang="en-US" altLang="en-US" sz="2400" b="1" dirty="0"/>
            </a:br>
            <a:r>
              <a:rPr lang="en-US" altLang="en-US" sz="2400" b="1" dirty="0"/>
              <a:t>            the Criminal Justice Process: A Broad Overview</a:t>
            </a:r>
            <a:br>
              <a:rPr lang="en-US" altLang="en-US" sz="2400" dirty="0"/>
            </a:br>
            <a:endParaRPr lang="en-US" altLang="en-US" sz="24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3970" name="Rectangle 2">
            <a:extLst>
              <a:ext uri="{FF2B5EF4-FFF2-40B4-BE49-F238E27FC236}">
                <a16:creationId xmlns:a16="http://schemas.microsoft.com/office/drawing/2014/main" id="{03205A62-95A2-46B1-A54B-881AB2D5453D}"/>
              </a:ext>
            </a:extLst>
          </p:cNvPr>
          <p:cNvSpPr>
            <a:spLocks noGrp="1"/>
          </p:cNvSpPr>
          <p:nvPr>
            <p:ph type="title"/>
          </p:nvPr>
        </p:nvSpPr>
        <p:spPr/>
        <p:txBody>
          <a:bodyPr/>
          <a:lstStyle/>
          <a:p>
            <a:pPr eaLnBrk="1" hangingPunct="1"/>
            <a:r>
              <a:rPr lang="en-US" altLang="en-US"/>
              <a:t>Questions and Evaluations</a:t>
            </a:r>
          </a:p>
        </p:txBody>
      </p:sp>
      <p:sp>
        <p:nvSpPr>
          <p:cNvPr id="44035" name="Rectangle 3">
            <a:extLst>
              <a:ext uri="{FF2B5EF4-FFF2-40B4-BE49-F238E27FC236}">
                <a16:creationId xmlns:a16="http://schemas.microsoft.com/office/drawing/2014/main" id="{AEAA14A2-1283-4A03-AB0C-A8911BBDF5DA}"/>
              </a:ext>
            </a:extLst>
          </p:cNvPr>
          <p:cNvSpPr>
            <a:spLocks noGrp="1" noChangeArrowheads="1"/>
          </p:cNvSpPr>
          <p:nvPr>
            <p:ph sz="quarter" idx="13"/>
          </p:nvPr>
        </p:nvSpPr>
        <p:spPr/>
        <p:txBody>
          <a:bodyPr>
            <a:normAutofit lnSpcReduction="10000"/>
          </a:bodyPr>
          <a:lstStyle/>
          <a:p>
            <a:pPr marL="0" indent="0" eaLnBrk="1" hangingPunct="1">
              <a:buFont typeface="Wingdings 3" panose="05040102010807070707" pitchFamily="18" charset="2"/>
              <a:buNone/>
              <a:defRPr/>
            </a:pPr>
            <a:r>
              <a:rPr lang="en-US" altLang="en-US" sz="3200" dirty="0"/>
              <a:t>Contact Information:</a:t>
            </a:r>
          </a:p>
          <a:p>
            <a:pPr eaLnBrk="1" hangingPunct="1">
              <a:buFont typeface="Wingdings" pitchFamily="2" charset="2"/>
              <a:buNone/>
              <a:defRPr/>
            </a:pPr>
            <a:endParaRPr lang="en-US" altLang="en-US" sz="3200" dirty="0"/>
          </a:p>
          <a:p>
            <a:pPr marL="0" indent="0" eaLnBrk="1" hangingPunct="1">
              <a:buFont typeface="Wingdings 3" panose="05040102010807070707" pitchFamily="18" charset="2"/>
              <a:buNone/>
              <a:defRPr/>
            </a:pPr>
            <a:r>
              <a:rPr lang="en-US" altLang="en-US" sz="3200" dirty="0"/>
              <a:t>Juliana </a:t>
            </a:r>
            <a:r>
              <a:rPr lang="en-US" altLang="en-US" sz="3200" dirty="0" err="1"/>
              <a:t>reiss</a:t>
            </a:r>
            <a:r>
              <a:rPr lang="en-US" altLang="en-US" sz="3200" dirty="0"/>
              <a:t>, </a:t>
            </a:r>
            <a:r>
              <a:rPr lang="en-US" altLang="en-US" sz="3200" dirty="0" err="1"/>
              <a:t>psy.D.</a:t>
            </a:r>
            <a:endParaRPr lang="en-US" altLang="en-US" sz="3200" dirty="0"/>
          </a:p>
          <a:p>
            <a:pPr marL="0" indent="0" eaLnBrk="1" hangingPunct="1">
              <a:buFont typeface="Wingdings 3" panose="05040102010807070707" pitchFamily="18" charset="2"/>
              <a:buNone/>
              <a:defRPr/>
            </a:pPr>
            <a:r>
              <a:rPr lang="en-US" altLang="en-US" sz="3200" dirty="0"/>
              <a:t>(413) 478-6259</a:t>
            </a:r>
          </a:p>
          <a:p>
            <a:pPr marL="0" indent="0" eaLnBrk="1" hangingPunct="1">
              <a:buFont typeface="Wingdings 3" panose="05040102010807070707" pitchFamily="18" charset="2"/>
              <a:buNone/>
              <a:defRPr/>
            </a:pPr>
            <a:r>
              <a:rPr lang="en-US" altLang="en-US" sz="3200" dirty="0" err="1"/>
              <a:t>Juliana.reiss@</a:t>
            </a:r>
            <a:r>
              <a:rPr lang="en-US" altLang="en-US" sz="3200" err="1"/>
              <a:t>bhninc</a:t>
            </a:r>
            <a:r>
              <a:rPr lang="en-US" altLang="en-US" sz="3200"/>
              <a:t>.org</a:t>
            </a:r>
            <a:endParaRPr lang="en-US" altLang="en-US" sz="3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14345" name="Picture 14344">
            <a:extLst>
              <a:ext uri="{FF2B5EF4-FFF2-40B4-BE49-F238E27FC236}">
                <a16:creationId xmlns:a16="http://schemas.microsoft.com/office/drawing/2014/main" id="{05C90836-5ADB-4D63-A39D-D9BC0E10B49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14347" name="Rectangle 14346">
            <a:extLst>
              <a:ext uri="{FF2B5EF4-FFF2-40B4-BE49-F238E27FC236}">
                <a16:creationId xmlns:a16="http://schemas.microsoft.com/office/drawing/2014/main" id="{EC076BC1-44A9-43BA-9FA0-93D9F5636F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984964"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349" name="Freeform 9">
            <a:extLst>
              <a:ext uri="{FF2B5EF4-FFF2-40B4-BE49-F238E27FC236}">
                <a16:creationId xmlns:a16="http://schemas.microsoft.com/office/drawing/2014/main" id="{10EBC408-9E16-4483-93FA-BB4E0D06D0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047" y="0"/>
            <a:ext cx="8829967"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txBody>
          <a:bodyPr/>
          <a:lstStyle/>
          <a:p>
            <a:endParaRPr lang="en-US"/>
          </a:p>
        </p:txBody>
      </p:sp>
      <p:sp>
        <p:nvSpPr>
          <p:cNvPr id="14351" name="Rectangle 14350">
            <a:extLst>
              <a:ext uri="{FF2B5EF4-FFF2-40B4-BE49-F238E27FC236}">
                <a16:creationId xmlns:a16="http://schemas.microsoft.com/office/drawing/2014/main" id="{1DAA8918-7760-46BA-B19F-9818085CB7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3490722" cy="6380796"/>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338" name="Rectangle 2">
            <a:extLst>
              <a:ext uri="{FF2B5EF4-FFF2-40B4-BE49-F238E27FC236}">
                <a16:creationId xmlns:a16="http://schemas.microsoft.com/office/drawing/2014/main" id="{3F9691ED-AE31-4B9A-AEA0-4B6A061D46B4}"/>
              </a:ext>
            </a:extLst>
          </p:cNvPr>
          <p:cNvSpPr>
            <a:spLocks noGrp="1"/>
          </p:cNvSpPr>
          <p:nvPr>
            <p:ph type="title"/>
          </p:nvPr>
        </p:nvSpPr>
        <p:spPr>
          <a:xfrm>
            <a:off x="514351" y="685800"/>
            <a:ext cx="2536460" cy="4846967"/>
          </a:xfrm>
        </p:spPr>
        <p:txBody>
          <a:bodyPr>
            <a:normAutofit/>
          </a:bodyPr>
          <a:lstStyle/>
          <a:p>
            <a:pPr eaLnBrk="1" hangingPunct="1"/>
            <a:r>
              <a:rPr lang="en-US" altLang="en-US" sz="4200">
                <a:solidFill>
                  <a:srgbClr val="FFFFFF"/>
                </a:solidFill>
              </a:rPr>
              <a:t>Police-Based Jail Diversion</a:t>
            </a:r>
          </a:p>
        </p:txBody>
      </p:sp>
      <p:graphicFrame>
        <p:nvGraphicFramePr>
          <p:cNvPr id="14341" name="Rectangle 3">
            <a:extLst>
              <a:ext uri="{FF2B5EF4-FFF2-40B4-BE49-F238E27FC236}">
                <a16:creationId xmlns:a16="http://schemas.microsoft.com/office/drawing/2014/main" id="{CF0C7660-B266-6EE7-48A1-1D153A786445}"/>
              </a:ext>
            </a:extLst>
          </p:cNvPr>
          <p:cNvGraphicFramePr>
            <a:graphicFrameLocks noGrp="1"/>
          </p:cNvGraphicFramePr>
          <p:nvPr>
            <p:ph sz="quarter" idx="13"/>
            <p:extLst>
              <p:ext uri="{D42A27DB-BD31-4B8C-83A1-F6EECF244321}">
                <p14:modId xmlns:p14="http://schemas.microsoft.com/office/powerpoint/2010/main" val="494816015"/>
              </p:ext>
            </p:extLst>
          </p:nvPr>
        </p:nvGraphicFramePr>
        <p:xfrm>
          <a:off x="3970581" y="685800"/>
          <a:ext cx="4319742" cy="484696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D478D64E-085A-4789-B991-D22F92FEAC88}"/>
              </a:ext>
            </a:extLst>
          </p:cNvPr>
          <p:cNvSpPr>
            <a:spLocks noGrp="1"/>
          </p:cNvSpPr>
          <p:nvPr>
            <p:ph type="title"/>
          </p:nvPr>
        </p:nvSpPr>
        <p:spPr>
          <a:xfrm>
            <a:off x="228600" y="452438"/>
            <a:ext cx="7467600" cy="995362"/>
          </a:xfrm>
        </p:spPr>
        <p:txBody>
          <a:bodyPr/>
          <a:lstStyle/>
          <a:p>
            <a:pPr eaLnBrk="1" hangingPunct="1"/>
            <a:r>
              <a:rPr lang="en-US" altLang="en-US"/>
              <a:t>Jail Diversion Program Types</a:t>
            </a:r>
          </a:p>
        </p:txBody>
      </p:sp>
      <p:graphicFrame>
        <p:nvGraphicFramePr>
          <p:cNvPr id="16401" name="Rectangle 3">
            <a:extLst>
              <a:ext uri="{FF2B5EF4-FFF2-40B4-BE49-F238E27FC236}">
                <a16:creationId xmlns:a16="http://schemas.microsoft.com/office/drawing/2014/main" id="{6A985E00-9F4D-7706-3383-B73A2F754920}"/>
              </a:ext>
            </a:extLst>
          </p:cNvPr>
          <p:cNvGraphicFramePr>
            <a:graphicFrameLocks noGrp="1"/>
          </p:cNvGraphicFramePr>
          <p:nvPr>
            <p:ph sz="quarter" idx="13"/>
            <p:extLst>
              <p:ext uri="{D42A27DB-BD31-4B8C-83A1-F6EECF244321}">
                <p14:modId xmlns:p14="http://schemas.microsoft.com/office/powerpoint/2010/main" val="2036081632"/>
              </p:ext>
            </p:extLst>
          </p:nvPr>
        </p:nvGraphicFramePr>
        <p:xfrm>
          <a:off x="381000" y="1447800"/>
          <a:ext cx="8164513"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sp useBgFill="1">
        <p:nvSpPr>
          <p:cNvPr id="18441" name="Rectangle 18440">
            <a:extLst>
              <a:ext uri="{FF2B5EF4-FFF2-40B4-BE49-F238E27FC236}">
                <a16:creationId xmlns:a16="http://schemas.microsoft.com/office/drawing/2014/main" id="{409B9083-705E-4BE4-AD59-3AF21218EE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34" name="Title 1">
            <a:extLst>
              <a:ext uri="{FF2B5EF4-FFF2-40B4-BE49-F238E27FC236}">
                <a16:creationId xmlns:a16="http://schemas.microsoft.com/office/drawing/2014/main" id="{D905E70F-BCE4-4E49-8C9F-9732C6215215}"/>
              </a:ext>
            </a:extLst>
          </p:cNvPr>
          <p:cNvSpPr>
            <a:spLocks noGrp="1"/>
          </p:cNvSpPr>
          <p:nvPr>
            <p:ph type="title"/>
          </p:nvPr>
        </p:nvSpPr>
        <p:spPr>
          <a:xfrm>
            <a:off x="514350" y="685800"/>
            <a:ext cx="8094627" cy="1151965"/>
          </a:xfrm>
        </p:spPr>
        <p:txBody>
          <a:bodyPr>
            <a:normAutofit/>
          </a:bodyPr>
          <a:lstStyle/>
          <a:p>
            <a:r>
              <a:rPr lang="en-US" altLang="en-US" dirty="0"/>
              <a:t>Why Jail Diversion Matters</a:t>
            </a:r>
          </a:p>
        </p:txBody>
      </p:sp>
      <p:graphicFrame>
        <p:nvGraphicFramePr>
          <p:cNvPr id="18437" name="Content Placeholder 2">
            <a:extLst>
              <a:ext uri="{FF2B5EF4-FFF2-40B4-BE49-F238E27FC236}">
                <a16:creationId xmlns:a16="http://schemas.microsoft.com/office/drawing/2014/main" id="{79C7EE14-327B-29CE-B1D6-B2B90541F017}"/>
              </a:ext>
            </a:extLst>
          </p:cNvPr>
          <p:cNvGraphicFramePr>
            <a:graphicFrameLocks noGrp="1"/>
          </p:cNvGraphicFramePr>
          <p:nvPr>
            <p:ph sz="quarter" idx="13"/>
            <p:extLst>
              <p:ext uri="{D42A27DB-BD31-4B8C-83A1-F6EECF244321}">
                <p14:modId xmlns:p14="http://schemas.microsoft.com/office/powerpoint/2010/main" val="1021640271"/>
              </p:ext>
            </p:extLst>
          </p:nvPr>
        </p:nvGraphicFramePr>
        <p:xfrm>
          <a:off x="514350" y="2063750"/>
          <a:ext cx="8095059" cy="39084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092DFD3C-2537-4463-888F-69F4C0968591}"/>
              </a:ext>
            </a:extLst>
          </p:cNvPr>
          <p:cNvSpPr>
            <a:spLocks noGrp="1"/>
          </p:cNvSpPr>
          <p:nvPr>
            <p:ph type="title"/>
          </p:nvPr>
        </p:nvSpPr>
        <p:spPr/>
        <p:txBody>
          <a:bodyPr/>
          <a:lstStyle/>
          <a:p>
            <a:r>
              <a:rPr lang="en-US" altLang="en-US"/>
              <a:t>Co-Response Impacts</a:t>
            </a:r>
          </a:p>
        </p:txBody>
      </p:sp>
      <p:graphicFrame>
        <p:nvGraphicFramePr>
          <p:cNvPr id="20491" name="Content Placeholder 2">
            <a:extLst>
              <a:ext uri="{FF2B5EF4-FFF2-40B4-BE49-F238E27FC236}">
                <a16:creationId xmlns:a16="http://schemas.microsoft.com/office/drawing/2014/main" id="{D95AF0FA-AE1D-8597-2F00-055EAB3305CB}"/>
              </a:ext>
            </a:extLst>
          </p:cNvPr>
          <p:cNvGraphicFramePr>
            <a:graphicFrameLocks noGrp="1"/>
          </p:cNvGraphicFramePr>
          <p:nvPr>
            <p:ph sz="quarter" idx="13"/>
          </p:nvPr>
        </p:nvGraphicFramePr>
        <p:xfrm>
          <a:off x="457200" y="1447800"/>
          <a:ext cx="8077200" cy="434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sp useBgFill="1">
        <p:nvSpPr>
          <p:cNvPr id="21513" name="Rectangle 21512">
            <a:extLst>
              <a:ext uri="{FF2B5EF4-FFF2-40B4-BE49-F238E27FC236}">
                <a16:creationId xmlns:a16="http://schemas.microsoft.com/office/drawing/2014/main" id="{409B9083-705E-4BE4-AD59-3AF21218EE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06" name="Rectangle 2">
            <a:extLst>
              <a:ext uri="{FF2B5EF4-FFF2-40B4-BE49-F238E27FC236}">
                <a16:creationId xmlns:a16="http://schemas.microsoft.com/office/drawing/2014/main" id="{1209F751-7FF5-4D67-8E5B-B46361EFE964}"/>
              </a:ext>
            </a:extLst>
          </p:cNvPr>
          <p:cNvSpPr>
            <a:spLocks noGrp="1"/>
          </p:cNvSpPr>
          <p:nvPr>
            <p:ph type="title"/>
          </p:nvPr>
        </p:nvSpPr>
        <p:spPr>
          <a:xfrm>
            <a:off x="514350" y="685800"/>
            <a:ext cx="8094627" cy="1151965"/>
          </a:xfrm>
        </p:spPr>
        <p:txBody>
          <a:bodyPr>
            <a:normAutofit/>
          </a:bodyPr>
          <a:lstStyle/>
          <a:p>
            <a:pPr eaLnBrk="1" hangingPunct="1"/>
            <a:r>
              <a:rPr lang="en-US" altLang="en-US"/>
              <a:t>Public Safety</a:t>
            </a:r>
          </a:p>
        </p:txBody>
      </p:sp>
      <p:graphicFrame>
        <p:nvGraphicFramePr>
          <p:cNvPr id="21509" name="Rectangle 3">
            <a:extLst>
              <a:ext uri="{FF2B5EF4-FFF2-40B4-BE49-F238E27FC236}">
                <a16:creationId xmlns:a16="http://schemas.microsoft.com/office/drawing/2014/main" id="{C204DE24-FD7B-8D3C-6C59-B93EDE0E0D89}"/>
              </a:ext>
            </a:extLst>
          </p:cNvPr>
          <p:cNvGraphicFramePr>
            <a:graphicFrameLocks noGrp="1"/>
          </p:cNvGraphicFramePr>
          <p:nvPr>
            <p:ph sz="quarter" idx="13"/>
            <p:extLst>
              <p:ext uri="{D42A27DB-BD31-4B8C-83A1-F6EECF244321}">
                <p14:modId xmlns:p14="http://schemas.microsoft.com/office/powerpoint/2010/main" val="1022916708"/>
              </p:ext>
            </p:extLst>
          </p:nvPr>
        </p:nvGraphicFramePr>
        <p:xfrm>
          <a:off x="514350" y="2063750"/>
          <a:ext cx="8095059" cy="39084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346492"/>
      </a:accent1>
      <a:accent2>
        <a:srgbClr val="6DA5D4"/>
      </a:accent2>
      <a:accent3>
        <a:srgbClr val="538C79"/>
      </a:accent3>
      <a:accent4>
        <a:srgbClr val="93B75D"/>
      </a:accent4>
      <a:accent5>
        <a:srgbClr val="DEB050"/>
      </a:accent5>
      <a:accent6>
        <a:srgbClr val="BB5354"/>
      </a:accent6>
      <a:hlink>
        <a:srgbClr val="3289DD"/>
      </a:hlink>
      <a:folHlink>
        <a:srgbClr val="859EB6"/>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E3530EC-BA5B-407C-9B36-00820F39551C}"/>
    </a:ext>
  </a:extLst>
</a:theme>
</file>

<file path=ppt/theme/theme2.xml><?xml version="1.0" encoding="utf-8"?>
<a:theme xmlns:a="http://schemas.openxmlformats.org/drawingml/2006/main" name="1_Main Event">
  <a:themeElements>
    <a:clrScheme name="Main Event">
      <a:dk1>
        <a:sysClr val="windowText" lastClr="000000"/>
      </a:dk1>
      <a:lt1>
        <a:sysClr val="window" lastClr="FFFFFF"/>
      </a:lt1>
      <a:dk2>
        <a:srgbClr val="424242"/>
      </a:dk2>
      <a:lt2>
        <a:srgbClr val="C8C8C8"/>
      </a:lt2>
      <a:accent1>
        <a:srgbClr val="346492"/>
      </a:accent1>
      <a:accent2>
        <a:srgbClr val="6DA5D4"/>
      </a:accent2>
      <a:accent3>
        <a:srgbClr val="538C79"/>
      </a:accent3>
      <a:accent4>
        <a:srgbClr val="93B75D"/>
      </a:accent4>
      <a:accent5>
        <a:srgbClr val="DEB050"/>
      </a:accent5>
      <a:accent6>
        <a:srgbClr val="BB5354"/>
      </a:accent6>
      <a:hlink>
        <a:srgbClr val="3289DD"/>
      </a:hlink>
      <a:folHlink>
        <a:srgbClr val="859EB6"/>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E3530EC-BA5B-407C-9B36-00820F39551C}"/>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89F930D9323CA47A909AE2CF4C9F351" ma:contentTypeVersion="2" ma:contentTypeDescription="Create a new document." ma:contentTypeScope="" ma:versionID="6bddc1660c7bb7c34521000f71127723">
  <xsd:schema xmlns:xsd="http://www.w3.org/2001/XMLSchema" xmlns:xs="http://www.w3.org/2001/XMLSchema" xmlns:p="http://schemas.microsoft.com/office/2006/metadata/properties" xmlns:ns3="75b29da9-7512-4ff8-84cc-0b8e167e62a3" targetNamespace="http://schemas.microsoft.com/office/2006/metadata/properties" ma:root="true" ma:fieldsID="5d7916f2824b1501952a059acd8c66ff" ns3:_="">
    <xsd:import namespace="75b29da9-7512-4ff8-84cc-0b8e167e62a3"/>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5b29da9-7512-4ff8-84cc-0b8e167e62a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5957605-1685-41AE-B3EC-4876D85A103A}">
  <ds:schemaRef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75b29da9-7512-4ff8-84cc-0b8e167e62a3"/>
    <ds:schemaRef ds:uri="http://purl.org/dc/elements/1.1/"/>
    <ds:schemaRef ds:uri="http://schemas.microsoft.com/office/2006/metadata/properties"/>
    <ds:schemaRef ds:uri="http://purl.org/dc/terms/"/>
    <ds:schemaRef ds:uri="http://www.w3.org/XML/1998/namespace"/>
  </ds:schemaRefs>
</ds:datastoreItem>
</file>

<file path=customXml/itemProps2.xml><?xml version="1.0" encoding="utf-8"?>
<ds:datastoreItem xmlns:ds="http://schemas.openxmlformats.org/officeDocument/2006/customXml" ds:itemID="{7C6187B5-E814-4C89-9CAD-FB57DA880F1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5b29da9-7512-4ff8-84cc-0b8e167e62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88B6AFA-832E-4A9D-B736-81CAF31C172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1575</TotalTime>
  <Words>2961</Words>
  <Application>Microsoft Office PowerPoint</Application>
  <PresentationFormat>On-screen Show (4:3)</PresentationFormat>
  <Paragraphs>319</Paragraphs>
  <Slides>40</Slides>
  <Notes>34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40</vt:i4>
      </vt:variant>
    </vt:vector>
  </HeadingPairs>
  <TitlesOfParts>
    <vt:vector size="48" baseType="lpstr">
      <vt:lpstr>Arial</vt:lpstr>
      <vt:lpstr>font00000000247ee8f5</vt:lpstr>
      <vt:lpstr>Impact</vt:lpstr>
      <vt:lpstr>Tahoma</vt:lpstr>
      <vt:lpstr>Wingdings</vt:lpstr>
      <vt:lpstr>Wingdings 3</vt:lpstr>
      <vt:lpstr>Main Event</vt:lpstr>
      <vt:lpstr>1_Main Event</vt:lpstr>
      <vt:lpstr>DMH Forensic Services Overview</vt:lpstr>
      <vt:lpstr>DMH Forensic services overview</vt:lpstr>
      <vt:lpstr>DMH Forensic Services</vt:lpstr>
      <vt:lpstr>            Mental Health and Substance Abuse Intercepts in                  the Criminal Justice Process: A Broad Overview </vt:lpstr>
      <vt:lpstr>Police-Based Jail Diversion</vt:lpstr>
      <vt:lpstr>Jail Diversion Program Types</vt:lpstr>
      <vt:lpstr>Why Jail Diversion Matters</vt:lpstr>
      <vt:lpstr>Co-Response Impacts</vt:lpstr>
      <vt:lpstr>Public Safety</vt:lpstr>
      <vt:lpstr>CIT Training Results</vt:lpstr>
      <vt:lpstr>WM DMH JDP Grantees</vt:lpstr>
      <vt:lpstr>COURT CLINICS</vt:lpstr>
      <vt:lpstr>Court clinics are the “emergency room” of state forensic mental health evaluations </vt:lpstr>
      <vt:lpstr>PowerPoint Presentation</vt:lpstr>
      <vt:lpstr>Court Clinic Evaluations</vt:lpstr>
      <vt:lpstr>Types of WM Court Ordered Evaluations Completed, FY 23</vt:lpstr>
      <vt:lpstr>MGL Chapter 123, §15a and §15b</vt:lpstr>
      <vt:lpstr>Legal Basis For Competency to Stand Trial</vt:lpstr>
      <vt:lpstr>Why Does Competency Matter?</vt:lpstr>
      <vt:lpstr>CST and CR Timelines</vt:lpstr>
      <vt:lpstr>NGI: Not Guilty By Reason of Insanity</vt:lpstr>
      <vt:lpstr>NGI Criteria</vt:lpstr>
      <vt:lpstr>Forensic Hospitalization</vt:lpstr>
      <vt:lpstr>DMH Inpatient Units</vt:lpstr>
      <vt:lpstr>DMH Adult Inpatient</vt:lpstr>
      <vt:lpstr>WM Forensic Hospitalizations and Placements, FY 23</vt:lpstr>
      <vt:lpstr>Section 16’s</vt:lpstr>
      <vt:lpstr>Western MA Specialty Courts</vt:lpstr>
      <vt:lpstr>Specialty Court Key elements</vt:lpstr>
      <vt:lpstr>§18a Transfer</vt:lpstr>
      <vt:lpstr>§35 Process</vt:lpstr>
      <vt:lpstr>Civil Commitment §35’s</vt:lpstr>
      <vt:lpstr>Commitment Criteria</vt:lpstr>
      <vt:lpstr>Collateral Data</vt:lpstr>
      <vt:lpstr>§ 35 Treatment Facilities</vt:lpstr>
      <vt:lpstr>WM §35 Trends</vt:lpstr>
      <vt:lpstr>EXAMPLE of s.35</vt:lpstr>
      <vt:lpstr>Bridgewater State Hospital</vt:lpstr>
      <vt:lpstr>18A Pre-arraignment protocol: Issues for police to consider</vt:lpstr>
      <vt:lpstr>Questions and Evaluations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DMH Forensic Services Overview</dc:title>
  <dc:creator>Barber, John (DMH)</dc:creator>
  <cp:lastModifiedBy>Juliana Reiss</cp:lastModifiedBy>
  <cp:revision>7</cp:revision>
  <dcterms:created xsi:type="dcterms:W3CDTF">2022-10-13T20:45:59Z</dcterms:created>
  <dcterms:modified xsi:type="dcterms:W3CDTF">2024-01-05T17:47:16Z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0x010100D89F930D9323CA47A909AE2CF4C9F351</vt:lpwstr>
  </property>
</Properties>
</file>